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7" r:id="rId1"/>
    <p:sldMasterId id="2147483671" r:id="rId2"/>
    <p:sldMasterId id="2147483672" r:id="rId3"/>
  </p:sldMasterIdLst>
  <p:notesMasterIdLst>
    <p:notesMasterId r:id="rId27"/>
  </p:notesMasterIdLst>
  <p:sldIdLst>
    <p:sldId id="469" r:id="rId4"/>
    <p:sldId id="429" r:id="rId5"/>
    <p:sldId id="433" r:id="rId6"/>
    <p:sldId id="430" r:id="rId7"/>
    <p:sldId id="400" r:id="rId8"/>
    <p:sldId id="405" r:id="rId9"/>
    <p:sldId id="438" r:id="rId10"/>
    <p:sldId id="410" r:id="rId11"/>
    <p:sldId id="411" r:id="rId12"/>
    <p:sldId id="440" r:id="rId13"/>
    <p:sldId id="444" r:id="rId14"/>
    <p:sldId id="413" r:id="rId15"/>
    <p:sldId id="424" r:id="rId16"/>
    <p:sldId id="446" r:id="rId17"/>
    <p:sldId id="464" r:id="rId18"/>
    <p:sldId id="448" r:id="rId19"/>
    <p:sldId id="462" r:id="rId20"/>
    <p:sldId id="428" r:id="rId21"/>
    <p:sldId id="442" r:id="rId22"/>
    <p:sldId id="454" r:id="rId23"/>
    <p:sldId id="450" r:id="rId24"/>
    <p:sldId id="452" r:id="rId25"/>
    <p:sldId id="456" r:id="rId26"/>
  </p:sldIdLst>
  <p:sldSz cx="9144000" cy="6858000" type="screen4x3"/>
  <p:notesSz cx="6858000" cy="9144000"/>
  <p:embeddedFontLst>
    <p:embeddedFont>
      <p:font typeface="Verdana" pitchFamily="34" charset="0"/>
      <p:regular r:id="rId28"/>
      <p:bold r:id="rId29"/>
      <p:italic r:id="rId30"/>
      <p:boldItalic r:id="rId31"/>
    </p:embeddedFont>
    <p:embeddedFont>
      <p:font typeface="Garamond" pitchFamily="18" charset="0"/>
      <p:regular r:id="rId32"/>
      <p:bold r:id="rId33"/>
      <p:italic r:id="rId34"/>
    </p:embeddedFont>
    <p:embeddedFont>
      <p:font typeface="Arial Black" pitchFamily="34" charset="0"/>
      <p:bold r:id="rId35"/>
    </p:embeddedFont>
    <p:embeddedFont>
      <p:font typeface=".VnTime" pitchFamily="34" charset="0"/>
      <p:regular r:id="rId36"/>
      <p:bold r:id="rId37"/>
      <p:italic r:id="rId38"/>
      <p:boldItalic r:id="rId39"/>
    </p:embeddedFont>
    <p:embeddedFont>
      <p:font typeface=".VnTimeH" pitchFamily="34" charset="0"/>
      <p:regular r:id="rId40"/>
      <p:bold r:id="rId41"/>
      <p:italic r:id="rId42"/>
      <p:boldItalic r:id="rId43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3300"/>
    <a:srgbClr val="FF0066"/>
    <a:srgbClr val="9900FF"/>
    <a:srgbClr val="CCCCFF"/>
    <a:srgbClr val="00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49" autoAdjust="0"/>
    <p:restoredTop sz="94660"/>
  </p:normalViewPr>
  <p:slideViewPr>
    <p:cSldViewPr>
      <p:cViewPr>
        <p:scale>
          <a:sx n="66" d="100"/>
          <a:sy n="6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font" Target="fonts/font12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font" Target="fonts/font7.fntdata"/><Relationship Id="rId42" Type="http://schemas.openxmlformats.org/officeDocument/2006/relationships/font" Target="fonts/font15.fntdata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6.fntdata"/><Relationship Id="rId38" Type="http://schemas.openxmlformats.org/officeDocument/2006/relationships/font" Target="fonts/font11.fntdata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font" Target="fonts/font2.fntdata"/><Relationship Id="rId41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font" Target="fonts/font13.fntdata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font" Target="fonts/font4.fntdata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openxmlformats.org/officeDocument/2006/relationships/font" Target="fonts/font1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8136D45-6FCF-4FC8-AAAD-08B2A73C8C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5D0E-E9C3-4302-AC90-0AB69FC8A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92D17-F36C-4DD5-93BC-8DDE7498FC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CA96E-C7D3-4FB1-91D0-107B2398ED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056A4-0322-47CB-B396-3B7D2F998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23304-7503-47B9-BE3D-A6383ECB2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9E6AF-92EC-467E-999C-688108B65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7556D-379B-4833-839E-9379BB22B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1E98E-911E-4D70-9B70-398CCE569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9C937-6DFB-4505-935B-96B129BA0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3EC37-1C29-4437-85BD-E9137B2E7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D1AC1-EACF-4D11-8072-A600725BF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BFF94-6C80-42AB-8C73-5F1F0137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8D89-1B80-426B-8FEB-F2C9CF7F9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92EFE-A818-459D-83C2-B8218356D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F7C0-92B1-4B8A-8BE5-793571599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5"/>
                    <a:ext cx="2919" cy="2150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0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4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0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5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5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3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2"/>
                      <a:ext cx="621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0" y="2693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1" y="3896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9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4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4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2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6"/>
                    <a:ext cx="2568" cy="2047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6058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058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375FC-5D67-4BD1-BAA5-3A6B4DE62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14265-6C87-4D10-8D02-B24C2CAEB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42C67-7DD3-43D2-B9B7-8694BFC2C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AE60E-B807-42AC-9AF7-B5B8A00D3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94F40-67FF-4291-A9C5-758DC6A5D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C74BA-DD18-4950-9850-4A6172251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BF216-6476-4A39-97C0-C2BFBE4D9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6CEB0-81C8-46C4-99D6-35F7FC381F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7D28-8DC7-4DB1-9E18-9E7CAE50F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EEF34-30C8-40A6-A55D-4689D5878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F8E7-74A9-400D-80C7-F6A3FCB7D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F9747-08D9-4E36-AC60-E8EB74658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3CC4C-5312-49BD-B7F7-420F7B71E6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0926A-FAD5-4864-A73D-7DAE2B9AAF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6B417-2694-469B-B51E-6B26FBB3C5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D7106-5935-43F6-8DAE-0AAAC46E2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56774-F73A-4262-81FE-DCB2F042FD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7FF56-C757-40B9-8DEC-6B8893095F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+mj-lt"/>
              </a:defRPr>
            </a:lvl1pPr>
          </a:lstStyle>
          <a:p>
            <a:pPr>
              <a:defRPr/>
            </a:pPr>
            <a:fld id="{8B1C25AA-00B9-4B2C-A4CE-E3325CBF17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82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82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1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1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1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5F2F8B40-E59A-4277-B22C-2D843B8A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08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59428" name="Oval 4"/>
              <p:cNvSpPr>
                <a:spLocks noChangeArrowheads="1"/>
              </p:cNvSpPr>
              <p:nvPr/>
            </p:nvSpPr>
            <p:spPr bwMode="hidden">
              <a:xfrm>
                <a:off x="2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42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59431" name="Oval 7"/>
              <p:cNvSpPr>
                <a:spLocks noChangeArrowheads="1"/>
              </p:cNvSpPr>
              <p:nvPr/>
            </p:nvSpPr>
            <p:spPr bwMode="hidden">
              <a:xfrm>
                <a:off x="-2" y="2"/>
                <a:ext cx="770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432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5943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43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7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08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308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5943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943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308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310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5944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9" y="2236"/>
                    <a:ext cx="1717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4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22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0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5944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4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5944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4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5945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9" y="1631"/>
                    <a:ext cx="1677" cy="33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5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1" y="2033"/>
                    <a:ext cx="900" cy="52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5945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5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5945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5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4"/>
                    <a:ext cx="755" cy="34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5946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3" y="1128"/>
                    <a:ext cx="1237" cy="21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6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1" y="918"/>
                    <a:ext cx="665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5946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4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6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5946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9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6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71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5946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7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7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5947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3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7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1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5947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6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7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5947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7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1"/>
                    <a:ext cx="755" cy="34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5948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8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5948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8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5948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8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9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5949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9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5949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9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5949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4" y="922"/>
                    <a:ext cx="1055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49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5949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7" y="1022"/>
                    <a:ext cx="1232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0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9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2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5950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30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0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8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5950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950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313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5950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4" y="934"/>
                    <a:ext cx="1058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0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5951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1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5951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1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5951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1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6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5951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2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5" y="3634"/>
                    <a:ext cx="851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5952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5" y="2689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2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7" y="3894"/>
                    <a:ext cx="917" cy="47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5952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2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5952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6"/>
                    <a:ext cx="1649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2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0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3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5953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6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3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41"/>
                    <a:ext cx="86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4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5953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0" y="2709"/>
                    <a:ext cx="1466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3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7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14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5953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5953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4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35953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0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2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0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6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7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4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1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2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2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3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5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9560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7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956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956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956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fld id="{2475C6B5-CB67-41C2-9BB1-DCAB2E9F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.vn/imgres?imgurl=http://www.laodong.com.vn/avatar.aspx%3FID%3D23734%26at%3D0%26ts%3D236&amp;imgrefurl=http://www.laodong.com.vn/Home/vanhoa/2007/4/33731.laodong&amp;h=198&amp;w=236&amp;sz=14&amp;hl=vi&amp;start=40&amp;tbnid=2suJx19HmzOWeM:&amp;tbnh=91&amp;tbnw=109&amp;prev=/images%3Fq%3Dchien%2Bdich%2BHo%2BChi%2BMinh%26start%3D20%26gbv%3D2%26ndsp%3D20%26hl%3Dvi%26sa%3DN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m.vn/imgres?imgurl=http://www.laodong.com.vn/avatar.aspx%3FID%3D23734%26at%3D0%26ts%3D236&amp;imgrefurl=http://www.laodong.com.vn/Home/vanhoa/2007/4/33731.laodong&amp;h=198&amp;w=236&amp;sz=14&amp;hl=vi&amp;start=40&amp;tbnid=2suJx19HmzOWeM:&amp;tbnh=91&amp;tbnw=109&amp;prev=/images%3Fq%3Dchien%2Bdich%2BHo%2BChi%2BMinh%26start%3D20%26gbv%3D2%26ndsp%3D20%26hl%3Dvi%26sa%3DN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221163" y="6746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915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412685" name="Rectangle 13"/>
          <p:cNvSpPr>
            <a:spLocks noChangeArrowheads="1"/>
          </p:cNvSpPr>
          <p:nvPr/>
        </p:nvSpPr>
        <p:spPr bwMode="auto">
          <a:xfrm>
            <a:off x="2433638" y="1152525"/>
            <a:ext cx="463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:  C¸ch m¹ng mïa thu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2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5334000"/>
            <a:ext cx="9144000" cy="1382713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   </a:t>
            </a:r>
            <a:r>
              <a:rPr lang="en-US" sz="2800">
                <a:latin typeface=".VnTime" pitchFamily="34" charset="0"/>
              </a:rPr>
              <a:t>Tr­íc søc m¹nh cña quÇn chóng, lÝnh B¶o an ®· ®Çu hµng c¸ch m¹ng, Cê ®á sao vµng bay phÊp phíi trªn nãc Phñ Kh©m sai.</a:t>
            </a:r>
          </a:p>
        </p:txBody>
      </p:sp>
      <p:grpSp>
        <p:nvGrpSpPr>
          <p:cNvPr id="15364" name="Group 10"/>
          <p:cNvGrpSpPr>
            <a:grpSpLocks/>
          </p:cNvGrpSpPr>
          <p:nvPr/>
        </p:nvGrpSpPr>
        <p:grpSpPr bwMode="auto">
          <a:xfrm>
            <a:off x="0" y="0"/>
            <a:ext cx="9144000" cy="5334000"/>
            <a:chOff x="0" y="0"/>
            <a:chExt cx="5760" cy="3648"/>
          </a:xfrm>
        </p:grpSpPr>
        <p:pic>
          <p:nvPicPr>
            <p:cNvPr id="15365" name="Picture 3" descr="e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3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6" name="Group 5"/>
            <p:cNvGrpSpPr>
              <a:grpSpLocks/>
            </p:cNvGrpSpPr>
            <p:nvPr/>
          </p:nvGrpSpPr>
          <p:grpSpPr bwMode="auto">
            <a:xfrm>
              <a:off x="2256" y="0"/>
              <a:ext cx="528" cy="528"/>
              <a:chOff x="2448" y="0"/>
              <a:chExt cx="1104" cy="1056"/>
            </a:xfrm>
          </p:grpSpPr>
          <p:grpSp>
            <p:nvGrpSpPr>
              <p:cNvPr id="15367" name="Group 6"/>
              <p:cNvGrpSpPr>
                <a:grpSpLocks/>
              </p:cNvGrpSpPr>
              <p:nvPr/>
            </p:nvGrpSpPr>
            <p:grpSpPr bwMode="auto">
              <a:xfrm>
                <a:off x="2448" y="0"/>
                <a:ext cx="1104" cy="624"/>
                <a:chOff x="3024" y="3360"/>
                <a:chExt cx="1104" cy="624"/>
              </a:xfrm>
            </p:grpSpPr>
            <p:sp>
              <p:nvSpPr>
                <p:cNvPr id="15369" name="Rectangle 7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3288" name="AutoShape 8"/>
                <p:cNvSpPr>
                  <a:spLocks noChangeArrowheads="1"/>
                </p:cNvSpPr>
                <p:nvPr/>
              </p:nvSpPr>
              <p:spPr bwMode="auto">
                <a:xfrm>
                  <a:off x="3292" y="3386"/>
                  <a:ext cx="575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5368" name="Rectangle 9"/>
              <p:cNvSpPr>
                <a:spLocks noChangeArrowheads="1"/>
              </p:cNvSpPr>
              <p:nvPr/>
            </p:nvSpPr>
            <p:spPr bwMode="auto">
              <a:xfrm>
                <a:off x="2448" y="0"/>
                <a:ext cx="48" cy="1056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16387" name="Picture 4" descr="avatar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4343400" cy="3352800"/>
          </a:xfrm>
        </p:spPr>
      </p:pic>
      <p:pic>
        <p:nvPicPr>
          <p:cNvPr id="16388" name="Picture 5" descr="dff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0"/>
            <a:ext cx="4800600" cy="32766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</p:pic>
      <p:pic>
        <p:nvPicPr>
          <p:cNvPr id="16389" name="Picture 6" descr="e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7660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e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276600"/>
            <a:ext cx="4648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91" name="Group 8"/>
          <p:cNvGrpSpPr>
            <a:grpSpLocks/>
          </p:cNvGrpSpPr>
          <p:nvPr/>
        </p:nvGrpSpPr>
        <p:grpSpPr bwMode="auto">
          <a:xfrm>
            <a:off x="6553200" y="3505200"/>
            <a:ext cx="609600" cy="533400"/>
            <a:chOff x="2448" y="0"/>
            <a:chExt cx="1104" cy="1056"/>
          </a:xfrm>
        </p:grpSpPr>
        <p:grpSp>
          <p:nvGrpSpPr>
            <p:cNvPr id="16396" name="Group 9"/>
            <p:cNvGrpSpPr>
              <a:grpSpLocks/>
            </p:cNvGrpSpPr>
            <p:nvPr/>
          </p:nvGrpSpPr>
          <p:grpSpPr bwMode="auto">
            <a:xfrm>
              <a:off x="2448" y="0"/>
              <a:ext cx="1104" cy="624"/>
              <a:chOff x="3024" y="3360"/>
              <a:chExt cx="1104" cy="624"/>
            </a:xfrm>
          </p:grpSpPr>
          <p:sp>
            <p:nvSpPr>
              <p:cNvPr id="16398" name="Rectangle 10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1104" cy="624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368651" name="AutoShape 11"/>
              <p:cNvSpPr>
                <a:spLocks noChangeArrowheads="1"/>
              </p:cNvSpPr>
              <p:nvPr/>
            </p:nvSpPr>
            <p:spPr bwMode="auto">
              <a:xfrm>
                <a:off x="3291" y="3388"/>
                <a:ext cx="575" cy="481"/>
              </a:xfrm>
              <a:prstGeom prst="star5">
                <a:avLst/>
              </a:prstGeom>
              <a:solidFill>
                <a:srgbClr val="FFFF00"/>
              </a:soli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600"/>
              </a:p>
            </p:txBody>
          </p:sp>
        </p:grpSp>
        <p:sp>
          <p:nvSpPr>
            <p:cNvPr id="16397" name="Rectangle 12"/>
            <p:cNvSpPr>
              <a:spLocks noChangeArrowheads="1"/>
            </p:cNvSpPr>
            <p:nvPr/>
          </p:nvSpPr>
          <p:spPr bwMode="auto">
            <a:xfrm>
              <a:off x="2448" y="0"/>
              <a:ext cx="48" cy="1056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0" y="2819400"/>
            <a:ext cx="4191000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</a:t>
            </a:r>
            <a:r>
              <a:rPr lang="en-US" sz="2000">
                <a:latin typeface=".VnTime" pitchFamily="34" charset="0"/>
              </a:rPr>
              <a:t>Hµ Néi, ngµy 18-8-1945.</a:t>
            </a:r>
          </a:p>
        </p:txBody>
      </p:sp>
      <p:sp>
        <p:nvSpPr>
          <p:cNvPr id="16393" name="Text Box 14"/>
          <p:cNvSpPr txBox="1">
            <a:spLocks noChangeArrowheads="1"/>
          </p:cNvSpPr>
          <p:nvPr/>
        </p:nvSpPr>
        <p:spPr bwMode="auto">
          <a:xfrm>
            <a:off x="4419600" y="2743200"/>
            <a:ext cx="4191000" cy="461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</a:t>
            </a:r>
            <a:r>
              <a:rPr lang="en-US" sz="2000">
                <a:latin typeface=".VnTime" pitchFamily="34" charset="0"/>
              </a:rPr>
              <a:t>Hµ Néi, s¸ng 19-8-1945.</a:t>
            </a:r>
          </a:p>
        </p:txBody>
      </p:sp>
      <p:sp>
        <p:nvSpPr>
          <p:cNvPr id="16394" name="Text Box 15"/>
          <p:cNvSpPr txBox="1">
            <a:spLocks noChangeArrowheads="1"/>
          </p:cNvSpPr>
          <p:nvPr/>
        </p:nvSpPr>
        <p:spPr bwMode="auto">
          <a:xfrm>
            <a:off x="0" y="6338888"/>
            <a:ext cx="4191000" cy="400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000">
                <a:latin typeface=".VnTime" pitchFamily="34" charset="0"/>
              </a:rPr>
              <a:t>BiÓu t×nh chiÕm Phñ Kh©m sai</a:t>
            </a:r>
          </a:p>
        </p:txBody>
      </p:sp>
      <p:sp>
        <p:nvSpPr>
          <p:cNvPr id="16395" name="Text Box 16"/>
          <p:cNvSpPr txBox="1">
            <a:spLocks noChangeArrowheads="1"/>
          </p:cNvSpPr>
          <p:nvPr/>
        </p:nvSpPr>
        <p:spPr bwMode="auto">
          <a:xfrm>
            <a:off x="4572000" y="6035675"/>
            <a:ext cx="4572000" cy="708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000">
                <a:latin typeface=".VnTime" pitchFamily="34" charset="0"/>
              </a:rPr>
              <a:t>Cê ®á sao vµng bay trªn nãc Phñ Kh©m sai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28600" y="15224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4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17421" name="Rectangle 15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17422" name="Text Box 16"/>
          <p:cNvSpPr txBox="1">
            <a:spLocks noChangeArrowheads="1"/>
          </p:cNvSpPr>
          <p:nvPr/>
        </p:nvSpPr>
        <p:spPr bwMode="auto">
          <a:xfrm>
            <a:off x="228600" y="19796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0" y="24526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-228600" y="2300288"/>
            <a:ext cx="944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322580" name="Text Box 20"/>
          <p:cNvSpPr txBox="1">
            <a:spLocks noChangeArrowheads="1"/>
          </p:cNvSpPr>
          <p:nvPr/>
        </p:nvSpPr>
        <p:spPr bwMode="auto">
          <a:xfrm>
            <a:off x="-304800" y="294005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ChiÒu 19-8-1945, cuéc  khëi nghÜa giµnh chÝnh quyÒn ë Hµ Néi toµn th¾ng.</a:t>
            </a:r>
          </a:p>
        </p:txBody>
      </p:sp>
      <p:grpSp>
        <p:nvGrpSpPr>
          <p:cNvPr id="17426" name="Group 25"/>
          <p:cNvGrpSpPr>
            <a:grpSpLocks/>
          </p:cNvGrpSpPr>
          <p:nvPr/>
        </p:nvGrpSpPr>
        <p:grpSpPr bwMode="auto">
          <a:xfrm>
            <a:off x="6477000" y="4267200"/>
            <a:ext cx="2667000" cy="2209800"/>
            <a:chOff x="3810" y="1680"/>
            <a:chExt cx="1950" cy="2400"/>
          </a:xfrm>
        </p:grpSpPr>
        <p:pic>
          <p:nvPicPr>
            <p:cNvPr id="17431" name="Picture 26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" y="1728"/>
              <a:ext cx="1950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7432" name="Group 27"/>
            <p:cNvGrpSpPr>
              <a:grpSpLocks/>
            </p:cNvGrpSpPr>
            <p:nvPr/>
          </p:nvGrpSpPr>
          <p:grpSpPr bwMode="auto">
            <a:xfrm>
              <a:off x="4512" y="1680"/>
              <a:ext cx="336" cy="336"/>
              <a:chOff x="3648" y="480"/>
              <a:chExt cx="1152" cy="1152"/>
            </a:xfrm>
          </p:grpSpPr>
          <p:grpSp>
            <p:nvGrpSpPr>
              <p:cNvPr id="17433" name="Group 28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17435" name="Rectangle 29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2590" name="AutoShape 30"/>
                <p:cNvSpPr>
                  <a:spLocks noChangeArrowheads="1"/>
                </p:cNvSpPr>
                <p:nvPr/>
              </p:nvSpPr>
              <p:spPr bwMode="auto">
                <a:xfrm>
                  <a:off x="3291" y="3390"/>
                  <a:ext cx="577" cy="479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7434" name="Rectangle 31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22592" name="Text Box 32"/>
          <p:cNvSpPr txBox="1">
            <a:spLocks noChangeArrowheads="1"/>
          </p:cNvSpPr>
          <p:nvPr/>
        </p:nvSpPr>
        <p:spPr bwMode="auto">
          <a:xfrm>
            <a:off x="-228600" y="30480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NÕu kh«ng giµnh ®­îc chÝnh quyÒn ë Hµ Néi Th× viÖc giµnh chÝnh quyÒn ë c¸c ®Þa ph­¬ng kh¸c sÏ ra sao?</a:t>
            </a:r>
          </a:p>
        </p:txBody>
      </p:sp>
      <p:sp>
        <p:nvSpPr>
          <p:cNvPr id="322593" name="Text Box 33"/>
          <p:cNvSpPr txBox="1">
            <a:spLocks noChangeArrowheads="1"/>
          </p:cNvSpPr>
          <p:nvPr/>
        </p:nvSpPr>
        <p:spPr bwMode="auto">
          <a:xfrm>
            <a:off x="228600" y="30480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NÕu kh«ng giµnh ®­îc chÝnh quyÒn ë Hµ Néi Th× viÖc giµnh chÝnh quyÒn ë c¸c ®Þa ph­¬ng kh¸c sÏ gÆp rÊt nhiÒu khã kh¨n.</a:t>
            </a:r>
          </a:p>
        </p:txBody>
      </p:sp>
      <p:sp>
        <p:nvSpPr>
          <p:cNvPr id="322594" name="Text Box 34"/>
          <p:cNvSpPr txBox="1">
            <a:spLocks noChangeArrowheads="1"/>
          </p:cNvSpPr>
          <p:nvPr/>
        </p:nvSpPr>
        <p:spPr bwMode="auto">
          <a:xfrm>
            <a:off x="0" y="30480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Cuéc khëi nghÜa cña nh©n d©n Hµ Néi cã t¸c ®éng  nh­ thÕ nµo tíi tinh thÇn c¸ch m¹ng cña nh©n d©n c¶ n­íc?</a:t>
            </a:r>
          </a:p>
        </p:txBody>
      </p:sp>
      <p:sp>
        <p:nvSpPr>
          <p:cNvPr id="322595" name="Text Box 35"/>
          <p:cNvSpPr txBox="1">
            <a:spLocks noChangeArrowheads="1"/>
          </p:cNvSpPr>
          <p:nvPr/>
        </p:nvSpPr>
        <p:spPr bwMode="auto">
          <a:xfrm>
            <a:off x="0" y="32004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Cuéc khëi nghÜa cña nh©n d©n Hµ Néi ®· cæ vò tinh thÇn nh©n d©n c¶ n­íc ®øng lªn ®Êu tranh giµnh chÝnh quyÒn.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2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2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22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80" grpId="0" build="allAtOnce"/>
      <p:bldP spid="322592" grpId="0" build="allAtOnce"/>
      <p:bldP spid="322593" grpId="0" build="allAtOnce"/>
      <p:bldP spid="322594" grpId="0" build="allAtOnce"/>
      <p:bldP spid="32259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0" y="21478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-304800" y="278765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-304800" y="27416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8452" name="Text Box 25"/>
          <p:cNvSpPr txBox="1">
            <a:spLocks noChangeArrowheads="1"/>
          </p:cNvSpPr>
          <p:nvPr/>
        </p:nvSpPr>
        <p:spPr bwMode="auto">
          <a:xfrm>
            <a:off x="-381000" y="3429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</a:t>
            </a:r>
          </a:p>
        </p:txBody>
      </p:sp>
      <p:grpSp>
        <p:nvGrpSpPr>
          <p:cNvPr id="18453" name="Group 27"/>
          <p:cNvGrpSpPr>
            <a:grpSpLocks/>
          </p:cNvGrpSpPr>
          <p:nvPr/>
        </p:nvGrpSpPr>
        <p:grpSpPr bwMode="auto">
          <a:xfrm>
            <a:off x="5791200" y="3429000"/>
            <a:ext cx="3276600" cy="3048000"/>
            <a:chOff x="3810" y="1680"/>
            <a:chExt cx="1950" cy="2400"/>
          </a:xfrm>
        </p:grpSpPr>
        <p:pic>
          <p:nvPicPr>
            <p:cNvPr id="18468" name="Picture 28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" y="1728"/>
              <a:ext cx="1950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8469" name="Group 29"/>
            <p:cNvGrpSpPr>
              <a:grpSpLocks/>
            </p:cNvGrpSpPr>
            <p:nvPr/>
          </p:nvGrpSpPr>
          <p:grpSpPr bwMode="auto">
            <a:xfrm>
              <a:off x="4512" y="1680"/>
              <a:ext cx="336" cy="336"/>
              <a:chOff x="3648" y="480"/>
              <a:chExt cx="1152" cy="1152"/>
            </a:xfrm>
          </p:grpSpPr>
          <p:grpSp>
            <p:nvGrpSpPr>
              <p:cNvPr id="18470" name="Group 30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18472" name="Rectangle 31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856" name="AutoShape 32"/>
                <p:cNvSpPr>
                  <a:spLocks noChangeArrowheads="1"/>
                </p:cNvSpPr>
                <p:nvPr/>
              </p:nvSpPr>
              <p:spPr bwMode="auto">
                <a:xfrm>
                  <a:off x="3290" y="3386"/>
                  <a:ext cx="577" cy="484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8471" name="Rectangle 33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0" y="2590800"/>
            <a:ext cx="8915400" cy="2209800"/>
            <a:chOff x="0" y="1632"/>
            <a:chExt cx="5616" cy="1392"/>
          </a:xfrm>
        </p:grpSpPr>
        <p:sp>
          <p:nvSpPr>
            <p:cNvPr id="18462" name="Text Box 22"/>
            <p:cNvSpPr txBox="1">
              <a:spLocks noChangeArrowheads="1"/>
            </p:cNvSpPr>
            <p:nvPr/>
          </p:nvSpPr>
          <p:spPr bwMode="auto">
            <a:xfrm>
              <a:off x="0" y="1632"/>
              <a:ext cx="56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 eaLnBrk="1" hangingPunct="1">
                <a:spcBef>
                  <a:spcPct val="50000"/>
                </a:spcBef>
              </a:pPr>
              <a:r>
                <a:rPr lang="en-US" sz="2800">
                  <a:latin typeface=".VnTime" pitchFamily="34" charset="0"/>
                </a:rPr>
                <a:t> </a:t>
              </a:r>
              <a:r>
                <a:rPr lang="en-US" sz="2800">
                  <a:solidFill>
                    <a:srgbClr val="0000FF"/>
                  </a:solidFill>
                  <a:latin typeface=".VnTime" pitchFamily="34" charset="0"/>
                </a:rPr>
                <a:t>* Khëi nghÜa ë HuÕ ngµy 23 – 8 - 1945</a:t>
              </a:r>
            </a:p>
          </p:txBody>
        </p:sp>
        <p:grpSp>
          <p:nvGrpSpPr>
            <p:cNvPr id="18463" name="Group 34"/>
            <p:cNvGrpSpPr>
              <a:grpSpLocks/>
            </p:cNvGrpSpPr>
            <p:nvPr/>
          </p:nvGrpSpPr>
          <p:grpSpPr bwMode="auto">
            <a:xfrm>
              <a:off x="4992" y="2688"/>
              <a:ext cx="240" cy="336"/>
              <a:chOff x="3648" y="480"/>
              <a:chExt cx="1152" cy="1152"/>
            </a:xfrm>
          </p:grpSpPr>
          <p:grpSp>
            <p:nvGrpSpPr>
              <p:cNvPr id="18464" name="Group 35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18466" name="Rectangle 36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861" name="AutoShape 37"/>
                <p:cNvSpPr>
                  <a:spLocks noChangeArrowheads="1"/>
                </p:cNvSpPr>
                <p:nvPr/>
              </p:nvSpPr>
              <p:spPr bwMode="auto">
                <a:xfrm>
                  <a:off x="3293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8465" name="Rectangle 38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0" y="2986088"/>
            <a:ext cx="8915400" cy="3033712"/>
            <a:chOff x="0" y="1881"/>
            <a:chExt cx="5616" cy="1911"/>
          </a:xfrm>
        </p:grpSpPr>
        <p:sp>
          <p:nvSpPr>
            <p:cNvPr id="18456" name="Text Box 23"/>
            <p:cNvSpPr txBox="1">
              <a:spLocks noChangeArrowheads="1"/>
            </p:cNvSpPr>
            <p:nvPr/>
          </p:nvSpPr>
          <p:spPr bwMode="auto">
            <a:xfrm>
              <a:off x="0" y="1881"/>
              <a:ext cx="56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l" eaLnBrk="1" hangingPunct="1">
                <a:spcBef>
                  <a:spcPct val="50000"/>
                </a:spcBef>
              </a:pPr>
              <a:r>
                <a:rPr lang="en-US" sz="2800">
                  <a:latin typeface=".VnTime" pitchFamily="34" charset="0"/>
                </a:rPr>
                <a:t> </a:t>
              </a:r>
              <a:r>
                <a:rPr lang="en-US" sz="2800">
                  <a:solidFill>
                    <a:srgbClr val="0000FF"/>
                  </a:solidFill>
                  <a:latin typeface=".VnTime" pitchFamily="34" charset="0"/>
                </a:rPr>
                <a:t>* Khëi nghÜa ë Sµi Gßn ngµy 25 – 8 - 1945</a:t>
              </a:r>
            </a:p>
          </p:txBody>
        </p:sp>
        <p:grpSp>
          <p:nvGrpSpPr>
            <p:cNvPr id="18457" name="Group 42"/>
            <p:cNvGrpSpPr>
              <a:grpSpLocks/>
            </p:cNvGrpSpPr>
            <p:nvPr/>
          </p:nvGrpSpPr>
          <p:grpSpPr bwMode="auto">
            <a:xfrm>
              <a:off x="4896" y="3456"/>
              <a:ext cx="288" cy="336"/>
              <a:chOff x="3648" y="480"/>
              <a:chExt cx="1152" cy="1152"/>
            </a:xfrm>
          </p:grpSpPr>
          <p:grpSp>
            <p:nvGrpSpPr>
              <p:cNvPr id="18458" name="Group 43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18460" name="Rectangle 44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3869" name="AutoShape 45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8459" name="Rectangle 46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19470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9471" name="Text Box 16"/>
          <p:cNvSpPr txBox="1">
            <a:spLocks noChangeArrowheads="1"/>
          </p:cNvSpPr>
          <p:nvPr/>
        </p:nvSpPr>
        <p:spPr bwMode="auto">
          <a:xfrm>
            <a:off x="0" y="21478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-304800" y="278765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9474" name="Text Box 19"/>
          <p:cNvSpPr txBox="1">
            <a:spLocks noChangeArrowheads="1"/>
          </p:cNvSpPr>
          <p:nvPr/>
        </p:nvSpPr>
        <p:spPr bwMode="auto">
          <a:xfrm>
            <a:off x="-304800" y="27416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9475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19476" name="Text Box 21"/>
          <p:cNvSpPr txBox="1">
            <a:spLocks noChangeArrowheads="1"/>
          </p:cNvSpPr>
          <p:nvPr/>
        </p:nvSpPr>
        <p:spPr bwMode="auto">
          <a:xfrm>
            <a:off x="0" y="25908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HuÕ ngµy 23 – 8 - 1945</a:t>
            </a:r>
          </a:p>
        </p:txBody>
      </p:sp>
      <p:sp>
        <p:nvSpPr>
          <p:cNvPr id="19477" name="Text Box 22"/>
          <p:cNvSpPr txBox="1">
            <a:spLocks noChangeArrowheads="1"/>
          </p:cNvSpPr>
          <p:nvPr/>
        </p:nvSpPr>
        <p:spPr bwMode="auto">
          <a:xfrm>
            <a:off x="0" y="29860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Sµi Gßn ngµy 25 – 8 - 1945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0" y="21478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-304800" y="278765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-304800" y="27416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-381000" y="3429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</a:t>
            </a:r>
          </a:p>
        </p:txBody>
      </p:sp>
      <p:grpSp>
        <p:nvGrpSpPr>
          <p:cNvPr id="20501" name="Group 22"/>
          <p:cNvGrpSpPr>
            <a:grpSpLocks/>
          </p:cNvGrpSpPr>
          <p:nvPr/>
        </p:nvGrpSpPr>
        <p:grpSpPr bwMode="auto">
          <a:xfrm>
            <a:off x="5715000" y="3505200"/>
            <a:ext cx="3276600" cy="3048000"/>
            <a:chOff x="3810" y="1680"/>
            <a:chExt cx="1950" cy="2400"/>
          </a:xfrm>
        </p:grpSpPr>
        <p:pic>
          <p:nvPicPr>
            <p:cNvPr id="20514" name="Picture 23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" y="1728"/>
              <a:ext cx="1950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15" name="Group 24"/>
            <p:cNvGrpSpPr>
              <a:grpSpLocks/>
            </p:cNvGrpSpPr>
            <p:nvPr/>
          </p:nvGrpSpPr>
          <p:grpSpPr bwMode="auto">
            <a:xfrm>
              <a:off x="4512" y="1680"/>
              <a:ext cx="336" cy="336"/>
              <a:chOff x="3648" y="480"/>
              <a:chExt cx="1152" cy="1152"/>
            </a:xfrm>
          </p:grpSpPr>
          <p:grpSp>
            <p:nvGrpSpPr>
              <p:cNvPr id="20516" name="Group 25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0518" name="Rectangle 26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9387" name="AutoShape 27"/>
                <p:cNvSpPr>
                  <a:spLocks noChangeArrowheads="1"/>
                </p:cNvSpPr>
                <p:nvPr/>
              </p:nvSpPr>
              <p:spPr bwMode="auto">
                <a:xfrm>
                  <a:off x="3290" y="3386"/>
                  <a:ext cx="577" cy="484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0517" name="Rectangle 28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02" name="Text Box 29"/>
          <p:cNvSpPr txBox="1">
            <a:spLocks noChangeArrowheads="1"/>
          </p:cNvSpPr>
          <p:nvPr/>
        </p:nvSpPr>
        <p:spPr bwMode="auto">
          <a:xfrm>
            <a:off x="0" y="25908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HuÕ ngµy 23 – 8 - 1945</a:t>
            </a:r>
          </a:p>
        </p:txBody>
      </p:sp>
      <p:sp>
        <p:nvSpPr>
          <p:cNvPr id="20503" name="Text Box 30"/>
          <p:cNvSpPr txBox="1">
            <a:spLocks noChangeArrowheads="1"/>
          </p:cNvSpPr>
          <p:nvPr/>
        </p:nvSpPr>
        <p:spPr bwMode="auto">
          <a:xfrm>
            <a:off x="0" y="29860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Sµi Gßn ngµy 25 – 8 - 1945</a:t>
            </a:r>
          </a:p>
        </p:txBody>
      </p:sp>
      <p:grpSp>
        <p:nvGrpSpPr>
          <p:cNvPr id="20504" name="Group 33"/>
          <p:cNvGrpSpPr>
            <a:grpSpLocks/>
          </p:cNvGrpSpPr>
          <p:nvPr/>
        </p:nvGrpSpPr>
        <p:grpSpPr bwMode="auto">
          <a:xfrm>
            <a:off x="8001000" y="4419600"/>
            <a:ext cx="381000" cy="533400"/>
            <a:chOff x="3648" y="480"/>
            <a:chExt cx="1152" cy="1152"/>
          </a:xfrm>
        </p:grpSpPr>
        <p:grpSp>
          <p:nvGrpSpPr>
            <p:cNvPr id="20510" name="Group 34"/>
            <p:cNvGrpSpPr>
              <a:grpSpLocks/>
            </p:cNvGrpSpPr>
            <p:nvPr/>
          </p:nvGrpSpPr>
          <p:grpSpPr bwMode="auto">
            <a:xfrm>
              <a:off x="3696" y="480"/>
              <a:ext cx="1104" cy="624"/>
              <a:chOff x="3024" y="3360"/>
              <a:chExt cx="1104" cy="624"/>
            </a:xfrm>
          </p:grpSpPr>
          <p:sp>
            <p:nvSpPr>
              <p:cNvPr id="20512" name="Rectangle 35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1104" cy="624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96" name="AutoShape 36"/>
              <p:cNvSpPr>
                <a:spLocks noChangeArrowheads="1"/>
              </p:cNvSpPr>
              <p:nvPr/>
            </p:nvSpPr>
            <p:spPr bwMode="auto">
              <a:xfrm>
                <a:off x="3293" y="3387"/>
                <a:ext cx="576" cy="480"/>
              </a:xfrm>
              <a:prstGeom prst="star5">
                <a:avLst/>
              </a:prstGeom>
              <a:solidFill>
                <a:srgbClr val="FFFF00"/>
              </a:soli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511" name="Rectangle 37"/>
            <p:cNvSpPr>
              <a:spLocks noChangeArrowheads="1"/>
            </p:cNvSpPr>
            <p:nvPr/>
          </p:nvSpPr>
          <p:spPr bwMode="auto">
            <a:xfrm>
              <a:off x="3648" y="528"/>
              <a:ext cx="48" cy="1104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05" name="Group 38"/>
          <p:cNvGrpSpPr>
            <a:grpSpLocks/>
          </p:cNvGrpSpPr>
          <p:nvPr/>
        </p:nvGrpSpPr>
        <p:grpSpPr bwMode="auto">
          <a:xfrm>
            <a:off x="7772400" y="5486400"/>
            <a:ext cx="457200" cy="533400"/>
            <a:chOff x="3648" y="480"/>
            <a:chExt cx="1152" cy="1152"/>
          </a:xfrm>
        </p:grpSpPr>
        <p:grpSp>
          <p:nvGrpSpPr>
            <p:cNvPr id="20506" name="Group 39"/>
            <p:cNvGrpSpPr>
              <a:grpSpLocks/>
            </p:cNvGrpSpPr>
            <p:nvPr/>
          </p:nvGrpSpPr>
          <p:grpSpPr bwMode="auto">
            <a:xfrm>
              <a:off x="3696" y="480"/>
              <a:ext cx="1104" cy="624"/>
              <a:chOff x="3024" y="3360"/>
              <a:chExt cx="1104" cy="624"/>
            </a:xfrm>
          </p:grpSpPr>
          <p:sp>
            <p:nvSpPr>
              <p:cNvPr id="20508" name="Rectangle 40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1104" cy="624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01" name="AutoShape 41"/>
              <p:cNvSpPr>
                <a:spLocks noChangeArrowheads="1"/>
              </p:cNvSpPr>
              <p:nvPr/>
            </p:nvSpPr>
            <p:spPr bwMode="auto">
              <a:xfrm>
                <a:off x="3292" y="3387"/>
                <a:ext cx="576" cy="480"/>
              </a:xfrm>
              <a:prstGeom prst="star5">
                <a:avLst/>
              </a:prstGeom>
              <a:solidFill>
                <a:srgbClr val="FFFF00"/>
              </a:soli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0507" name="Rectangle 42"/>
            <p:cNvSpPr>
              <a:spLocks noChangeArrowheads="1"/>
            </p:cNvSpPr>
            <p:nvPr/>
          </p:nvSpPr>
          <p:spPr bwMode="auto">
            <a:xfrm>
              <a:off x="3648" y="528"/>
              <a:ext cx="48" cy="1104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0" y="21478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-304800" y="278765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-304800" y="27416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-381000" y="3429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</a:t>
            </a:r>
          </a:p>
        </p:txBody>
      </p:sp>
      <p:grpSp>
        <p:nvGrpSpPr>
          <p:cNvPr id="21525" name="Group 22"/>
          <p:cNvGrpSpPr>
            <a:grpSpLocks/>
          </p:cNvGrpSpPr>
          <p:nvPr/>
        </p:nvGrpSpPr>
        <p:grpSpPr bwMode="auto">
          <a:xfrm>
            <a:off x="5715000" y="3505200"/>
            <a:ext cx="3276600" cy="3048000"/>
            <a:chOff x="3810" y="1680"/>
            <a:chExt cx="1950" cy="2400"/>
          </a:xfrm>
        </p:grpSpPr>
        <p:pic>
          <p:nvPicPr>
            <p:cNvPr id="21581" name="Picture 23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" y="1728"/>
              <a:ext cx="1950" cy="2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1582" name="Group 24"/>
            <p:cNvGrpSpPr>
              <a:grpSpLocks/>
            </p:cNvGrpSpPr>
            <p:nvPr/>
          </p:nvGrpSpPr>
          <p:grpSpPr bwMode="auto">
            <a:xfrm>
              <a:off x="4512" y="1680"/>
              <a:ext cx="336" cy="336"/>
              <a:chOff x="3648" y="480"/>
              <a:chExt cx="1152" cy="1152"/>
            </a:xfrm>
          </p:grpSpPr>
          <p:grpSp>
            <p:nvGrpSpPr>
              <p:cNvPr id="21583" name="Group 25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85" name="Rectangle 26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63" name="AutoShape 27"/>
                <p:cNvSpPr>
                  <a:spLocks noChangeArrowheads="1"/>
                </p:cNvSpPr>
                <p:nvPr/>
              </p:nvSpPr>
              <p:spPr bwMode="auto">
                <a:xfrm>
                  <a:off x="3290" y="3386"/>
                  <a:ext cx="577" cy="484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84" name="Rectangle 28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26" name="Text Box 30"/>
          <p:cNvSpPr txBox="1">
            <a:spLocks noChangeArrowheads="1"/>
          </p:cNvSpPr>
          <p:nvPr/>
        </p:nvSpPr>
        <p:spPr bwMode="auto">
          <a:xfrm>
            <a:off x="0" y="25908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HuÕ ngµy 23 – 8 - 1945</a:t>
            </a:r>
          </a:p>
        </p:txBody>
      </p:sp>
      <p:sp>
        <p:nvSpPr>
          <p:cNvPr id="21527" name="Text Box 37"/>
          <p:cNvSpPr txBox="1">
            <a:spLocks noChangeArrowheads="1"/>
          </p:cNvSpPr>
          <p:nvPr/>
        </p:nvSpPr>
        <p:spPr bwMode="auto">
          <a:xfrm>
            <a:off x="0" y="29860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Sµi Gßn ngµy 25 – 8 - 1945</a:t>
            </a:r>
          </a:p>
        </p:txBody>
      </p:sp>
      <p:grpSp>
        <p:nvGrpSpPr>
          <p:cNvPr id="21528" name="Group 60"/>
          <p:cNvGrpSpPr>
            <a:grpSpLocks/>
          </p:cNvGrpSpPr>
          <p:nvPr/>
        </p:nvGrpSpPr>
        <p:grpSpPr bwMode="auto">
          <a:xfrm>
            <a:off x="6172200" y="3429000"/>
            <a:ext cx="2667000" cy="2590800"/>
            <a:chOff x="3888" y="2160"/>
            <a:chExt cx="1680" cy="1632"/>
          </a:xfrm>
        </p:grpSpPr>
        <p:grpSp>
          <p:nvGrpSpPr>
            <p:cNvPr id="21556" name="Group 31"/>
            <p:cNvGrpSpPr>
              <a:grpSpLocks/>
            </p:cNvGrpSpPr>
            <p:nvPr/>
          </p:nvGrpSpPr>
          <p:grpSpPr bwMode="auto">
            <a:xfrm>
              <a:off x="5040" y="2784"/>
              <a:ext cx="240" cy="336"/>
              <a:chOff x="3648" y="480"/>
              <a:chExt cx="1152" cy="1152"/>
            </a:xfrm>
          </p:grpSpPr>
          <p:grpSp>
            <p:nvGrpSpPr>
              <p:cNvPr id="21577" name="Group 32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79" name="Rectangle 33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70" name="AutoShape 34"/>
                <p:cNvSpPr>
                  <a:spLocks noChangeArrowheads="1"/>
                </p:cNvSpPr>
                <p:nvPr/>
              </p:nvSpPr>
              <p:spPr bwMode="auto">
                <a:xfrm>
                  <a:off x="3293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78" name="Rectangle 35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7" name="Group 38"/>
            <p:cNvGrpSpPr>
              <a:grpSpLocks/>
            </p:cNvGrpSpPr>
            <p:nvPr/>
          </p:nvGrpSpPr>
          <p:grpSpPr bwMode="auto">
            <a:xfrm>
              <a:off x="4896" y="3456"/>
              <a:ext cx="288" cy="336"/>
              <a:chOff x="3648" y="480"/>
              <a:chExt cx="1152" cy="1152"/>
            </a:xfrm>
          </p:grpSpPr>
          <p:grpSp>
            <p:nvGrpSpPr>
              <p:cNvPr id="21573" name="Group 39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75" name="Rectangle 40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77" name="AutoShape 41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74" name="Rectangle 42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8" name="Group 45"/>
            <p:cNvGrpSpPr>
              <a:grpSpLocks/>
            </p:cNvGrpSpPr>
            <p:nvPr/>
          </p:nvGrpSpPr>
          <p:grpSpPr bwMode="auto">
            <a:xfrm>
              <a:off x="5280" y="3168"/>
              <a:ext cx="288" cy="336"/>
              <a:chOff x="3648" y="480"/>
              <a:chExt cx="1152" cy="1152"/>
            </a:xfrm>
          </p:grpSpPr>
          <p:grpSp>
            <p:nvGrpSpPr>
              <p:cNvPr id="21569" name="Group 46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71" name="Rectangle 47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84" name="AutoShape 48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70" name="Rectangle 49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59" name="Group 50"/>
            <p:cNvGrpSpPr>
              <a:grpSpLocks/>
            </p:cNvGrpSpPr>
            <p:nvPr/>
          </p:nvGrpSpPr>
          <p:grpSpPr bwMode="auto">
            <a:xfrm>
              <a:off x="4608" y="2592"/>
              <a:ext cx="288" cy="336"/>
              <a:chOff x="3648" y="480"/>
              <a:chExt cx="1152" cy="1152"/>
            </a:xfrm>
          </p:grpSpPr>
          <p:grpSp>
            <p:nvGrpSpPr>
              <p:cNvPr id="21565" name="Group 51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67" name="Rectangle 52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89" name="AutoShape 53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66" name="Rectangle 54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60" name="Group 55"/>
            <p:cNvGrpSpPr>
              <a:grpSpLocks/>
            </p:cNvGrpSpPr>
            <p:nvPr/>
          </p:nvGrpSpPr>
          <p:grpSpPr bwMode="auto">
            <a:xfrm>
              <a:off x="3888" y="2160"/>
              <a:ext cx="288" cy="336"/>
              <a:chOff x="3648" y="480"/>
              <a:chExt cx="1152" cy="1152"/>
            </a:xfrm>
          </p:grpSpPr>
          <p:grpSp>
            <p:nvGrpSpPr>
              <p:cNvPr id="21561" name="Group 56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63" name="Rectangle 57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94" name="AutoShape 58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62" name="Rectangle 59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29" name="Text Box 61"/>
          <p:cNvSpPr txBox="1">
            <a:spLocks noChangeArrowheads="1"/>
          </p:cNvSpPr>
          <p:nvPr/>
        </p:nvSpPr>
        <p:spPr bwMode="auto">
          <a:xfrm>
            <a:off x="0" y="3581400"/>
            <a:ext cx="5791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  <a:r>
              <a:rPr lang="en-US" sz="2800">
                <a:solidFill>
                  <a:srgbClr val="9900CC"/>
                </a:solidFill>
                <a:latin typeface=".VnTime" pitchFamily="34" charset="0"/>
              </a:rPr>
              <a:t>Ngµy 28-8-1945, cuéc tæng khëi nghÜa ®· thµnh c«ng trªn c¶ n­íc. </a:t>
            </a:r>
          </a:p>
        </p:txBody>
      </p:sp>
      <p:grpSp>
        <p:nvGrpSpPr>
          <p:cNvPr id="21530" name="Group 62"/>
          <p:cNvGrpSpPr>
            <a:grpSpLocks/>
          </p:cNvGrpSpPr>
          <p:nvPr/>
        </p:nvGrpSpPr>
        <p:grpSpPr bwMode="auto">
          <a:xfrm>
            <a:off x="6172200" y="3429000"/>
            <a:ext cx="2667000" cy="2590800"/>
            <a:chOff x="3888" y="2160"/>
            <a:chExt cx="1680" cy="1632"/>
          </a:xfrm>
        </p:grpSpPr>
        <p:grpSp>
          <p:nvGrpSpPr>
            <p:cNvPr id="21531" name="Group 63"/>
            <p:cNvGrpSpPr>
              <a:grpSpLocks/>
            </p:cNvGrpSpPr>
            <p:nvPr/>
          </p:nvGrpSpPr>
          <p:grpSpPr bwMode="auto">
            <a:xfrm>
              <a:off x="5040" y="2784"/>
              <a:ext cx="240" cy="336"/>
              <a:chOff x="3648" y="480"/>
              <a:chExt cx="1152" cy="1152"/>
            </a:xfrm>
          </p:grpSpPr>
          <p:grpSp>
            <p:nvGrpSpPr>
              <p:cNvPr id="21552" name="Group 64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54" name="Rectangle 65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802" name="AutoShape 66"/>
                <p:cNvSpPr>
                  <a:spLocks noChangeArrowheads="1"/>
                </p:cNvSpPr>
                <p:nvPr/>
              </p:nvSpPr>
              <p:spPr bwMode="auto">
                <a:xfrm>
                  <a:off x="3293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53" name="Rectangle 67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2" name="Group 68"/>
            <p:cNvGrpSpPr>
              <a:grpSpLocks/>
            </p:cNvGrpSpPr>
            <p:nvPr/>
          </p:nvGrpSpPr>
          <p:grpSpPr bwMode="auto">
            <a:xfrm>
              <a:off x="4896" y="3456"/>
              <a:ext cx="288" cy="336"/>
              <a:chOff x="3648" y="480"/>
              <a:chExt cx="1152" cy="1152"/>
            </a:xfrm>
          </p:grpSpPr>
          <p:grpSp>
            <p:nvGrpSpPr>
              <p:cNvPr id="21548" name="Group 69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50" name="Rectangle 70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807" name="AutoShape 71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49" name="Rectangle 72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3" name="Group 73"/>
            <p:cNvGrpSpPr>
              <a:grpSpLocks/>
            </p:cNvGrpSpPr>
            <p:nvPr/>
          </p:nvGrpSpPr>
          <p:grpSpPr bwMode="auto">
            <a:xfrm>
              <a:off x="5280" y="3168"/>
              <a:ext cx="288" cy="336"/>
              <a:chOff x="3648" y="480"/>
              <a:chExt cx="1152" cy="1152"/>
            </a:xfrm>
          </p:grpSpPr>
          <p:grpSp>
            <p:nvGrpSpPr>
              <p:cNvPr id="21544" name="Group 74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46" name="Rectangle 75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812" name="AutoShape 76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45" name="Rectangle 77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4" name="Group 78"/>
            <p:cNvGrpSpPr>
              <a:grpSpLocks/>
            </p:cNvGrpSpPr>
            <p:nvPr/>
          </p:nvGrpSpPr>
          <p:grpSpPr bwMode="auto">
            <a:xfrm>
              <a:off x="4608" y="2592"/>
              <a:ext cx="288" cy="336"/>
              <a:chOff x="3648" y="480"/>
              <a:chExt cx="1152" cy="1152"/>
            </a:xfrm>
          </p:grpSpPr>
          <p:grpSp>
            <p:nvGrpSpPr>
              <p:cNvPr id="21540" name="Group 79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42" name="Rectangle 80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817" name="AutoShape 81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41" name="Rectangle 82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535" name="Group 83"/>
            <p:cNvGrpSpPr>
              <a:grpSpLocks/>
            </p:cNvGrpSpPr>
            <p:nvPr/>
          </p:nvGrpSpPr>
          <p:grpSpPr bwMode="auto">
            <a:xfrm>
              <a:off x="3888" y="2160"/>
              <a:ext cx="288" cy="336"/>
              <a:chOff x="3648" y="480"/>
              <a:chExt cx="1152" cy="1152"/>
            </a:xfrm>
          </p:grpSpPr>
          <p:grpSp>
            <p:nvGrpSpPr>
              <p:cNvPr id="21536" name="Group 84"/>
              <p:cNvGrpSpPr>
                <a:grpSpLocks/>
              </p:cNvGrpSpPr>
              <p:nvPr/>
            </p:nvGrpSpPr>
            <p:grpSpPr bwMode="auto">
              <a:xfrm>
                <a:off x="3696" y="480"/>
                <a:ext cx="1104" cy="624"/>
                <a:chOff x="3024" y="3360"/>
                <a:chExt cx="1104" cy="624"/>
              </a:xfrm>
            </p:grpSpPr>
            <p:sp>
              <p:nvSpPr>
                <p:cNvPr id="21538" name="Rectangle 85"/>
                <p:cNvSpPr>
                  <a:spLocks noChangeArrowheads="1"/>
                </p:cNvSpPr>
                <p:nvPr/>
              </p:nvSpPr>
              <p:spPr bwMode="auto">
                <a:xfrm>
                  <a:off x="3024" y="3360"/>
                  <a:ext cx="1104" cy="624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822" name="AutoShape 86"/>
                <p:cNvSpPr>
                  <a:spLocks noChangeArrowheads="1"/>
                </p:cNvSpPr>
                <p:nvPr/>
              </p:nvSpPr>
              <p:spPr bwMode="auto">
                <a:xfrm>
                  <a:off x="3292" y="3387"/>
                  <a:ext cx="576" cy="480"/>
                </a:xfrm>
                <a:prstGeom prst="star5">
                  <a:avLst/>
                </a:prstGeom>
                <a:solidFill>
                  <a:srgbClr val="FFFF00"/>
                </a:solidFill>
                <a:ln w="9525" algn="ctr">
                  <a:solidFill>
                    <a:srgbClr val="FFFF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537" name="Rectangle 87"/>
              <p:cNvSpPr>
                <a:spLocks noChangeArrowheads="1"/>
              </p:cNvSpPr>
              <p:nvPr/>
            </p:nvSpPr>
            <p:spPr bwMode="auto">
              <a:xfrm>
                <a:off x="3648" y="528"/>
                <a:ext cx="48" cy="1104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95280" name="Text Box 16"/>
          <p:cNvSpPr txBox="1">
            <a:spLocks noChangeArrowheads="1"/>
          </p:cNvSpPr>
          <p:nvPr/>
        </p:nvSpPr>
        <p:spPr bwMode="auto">
          <a:xfrm>
            <a:off x="228600" y="228600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V× nh©n d©n ta cã lßng yªu n­íc nång nµn, cã tÝnh thÇn c¸ch m¹ng. Cã sù l·nh ®¹o s¸ng suèt cña §¶ng.</a:t>
            </a:r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22545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2546" name="Text Box 21"/>
          <p:cNvSpPr txBox="1">
            <a:spLocks noChangeArrowheads="1"/>
          </p:cNvSpPr>
          <p:nvPr/>
        </p:nvSpPr>
        <p:spPr bwMode="auto">
          <a:xfrm>
            <a:off x="-381000" y="3429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</a:t>
            </a:r>
          </a:p>
        </p:txBody>
      </p:sp>
      <p:sp>
        <p:nvSpPr>
          <p:cNvPr id="395321" name="Text Box 57"/>
          <p:cNvSpPr txBox="1">
            <a:spLocks noChangeArrowheads="1"/>
          </p:cNvSpPr>
          <p:nvPr/>
        </p:nvSpPr>
        <p:spPr bwMode="auto">
          <a:xfrm>
            <a:off x="22860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V× sao C¸ch m¹ng th¸ng T¸m thµnh c«ng ?</a:t>
            </a:r>
          </a:p>
        </p:txBody>
      </p:sp>
      <p:sp>
        <p:nvSpPr>
          <p:cNvPr id="395322" name="Text Box 58"/>
          <p:cNvSpPr txBox="1">
            <a:spLocks noChangeArrowheads="1"/>
          </p:cNvSpPr>
          <p:nvPr/>
        </p:nvSpPr>
        <p:spPr bwMode="auto">
          <a:xfrm>
            <a:off x="0" y="228600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C¸ch m¹ng th¸ng T¸m thµnh c«ng mang l¹i cho ®Êt n­íc ta, nh©n d©n ta ®iÒu g×? </a:t>
            </a:r>
          </a:p>
        </p:txBody>
      </p:sp>
      <p:sp>
        <p:nvSpPr>
          <p:cNvPr id="395323" name="Text Box 59"/>
          <p:cNvSpPr txBox="1">
            <a:spLocks noChangeArrowheads="1"/>
          </p:cNvSpPr>
          <p:nvPr/>
        </p:nvSpPr>
        <p:spPr bwMode="auto">
          <a:xfrm>
            <a:off x="0" y="24384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C¸ch m¹ng th¸ng T¸m thµnh c«ng mang l¹i nÒn ®éc lËp cho d©n téc, ®­a nh©n d©n ta tho¸t khái kiÕp n« lÖ.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95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95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95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95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80" grpId="0"/>
      <p:bldP spid="395280" grpId="1"/>
      <p:bldP spid="395321" grpId="0"/>
      <p:bldP spid="395321" grpId="1"/>
      <p:bldP spid="395322" grpId="0"/>
      <p:bldP spid="395322" grpId="1"/>
      <p:bldP spid="395323" grpId="0"/>
      <p:bldP spid="39532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228600" y="16748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381000" y="21478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3. </a:t>
            </a:r>
            <a:r>
              <a:rPr lang="en-US" sz="2800">
                <a:solidFill>
                  <a:srgbClr val="0000FF"/>
                </a:solidFill>
                <a:latin typeface=".VnTimeH" pitchFamily="34" charset="0"/>
              </a:rPr>
              <a:t>ý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 nghÜa cña C¸ch m¹ng th¸ng T¸m.</a:t>
            </a:r>
          </a:p>
        </p:txBody>
      </p:sp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339989" name="Text Box 21"/>
          <p:cNvSpPr txBox="1">
            <a:spLocks noChangeArrowheads="1"/>
          </p:cNvSpPr>
          <p:nvPr/>
        </p:nvSpPr>
        <p:spPr bwMode="auto">
          <a:xfrm>
            <a:off x="0" y="2667000"/>
            <a:ext cx="8915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 Th¾ng lîi cña C¸ch m¹ng th¸ng T¸m cho thÊy lßng yªu n­íc vµ tinh thÇn c¸ch m¹ng cña nh©n d©n ta. Mang l¹i nÒn ®éc lËp cho d©n téc, ®­a d©n ta tho¸t khái kiÕp n« lÖ.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AutoShape 2"/>
          <p:cNvSpPr>
            <a:spLocks noChangeArrowheads="1"/>
          </p:cNvSpPr>
          <p:nvPr/>
        </p:nvSpPr>
        <p:spPr bwMode="auto">
          <a:xfrm>
            <a:off x="2341563" y="1454150"/>
            <a:ext cx="4127500" cy="4127500"/>
          </a:xfrm>
          <a:prstGeom prst="star24">
            <a:avLst>
              <a:gd name="adj" fmla="val 37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3124200" y="2590800"/>
            <a:ext cx="2582863" cy="1801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vi-VN" sz="2800">
                <a:solidFill>
                  <a:srgbClr val="0000FF"/>
                </a:solidFill>
                <a:latin typeface=".VnTime" pitchFamily="34" charset="0"/>
              </a:rPr>
              <a:t>Tr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ß</a:t>
            </a:r>
            <a:r>
              <a:rPr lang="vi-VN" sz="2800">
                <a:solidFill>
                  <a:srgbClr val="0000FF"/>
                </a:solidFill>
                <a:latin typeface=".VnTime" pitchFamily="34" charset="0"/>
              </a:rPr>
              <a:t> chơi:</a:t>
            </a:r>
            <a:endParaRPr lang="en-US" sz="2800">
              <a:solidFill>
                <a:srgbClr val="0000FF"/>
              </a:solidFill>
              <a:latin typeface=".VnTime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sz="280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Ai nhanh,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Ai ®óng ?</a:t>
            </a:r>
            <a:endParaRPr lang="vi-VN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55332" name="Oval 4"/>
          <p:cNvSpPr>
            <a:spLocks noChangeArrowheads="1"/>
          </p:cNvSpPr>
          <p:nvPr/>
        </p:nvSpPr>
        <p:spPr bwMode="auto">
          <a:xfrm>
            <a:off x="2133600" y="685800"/>
            <a:ext cx="323850" cy="381000"/>
          </a:xfrm>
          <a:prstGeom prst="ellipse">
            <a:avLst/>
          </a:prstGeom>
          <a:solidFill>
            <a:srgbClr val="9900FF"/>
          </a:solidFill>
          <a:ln w="9525" cap="sq">
            <a:noFill/>
            <a:round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355333" name="Oval 5"/>
          <p:cNvSpPr>
            <a:spLocks noChangeArrowheads="1"/>
          </p:cNvSpPr>
          <p:nvPr/>
        </p:nvSpPr>
        <p:spPr bwMode="auto">
          <a:xfrm>
            <a:off x="7543800" y="685800"/>
            <a:ext cx="323850" cy="381000"/>
          </a:xfrm>
          <a:prstGeom prst="ellipse">
            <a:avLst/>
          </a:prstGeom>
          <a:solidFill>
            <a:schemeClr val="tx1"/>
          </a:solidFill>
          <a:ln w="9525" cap="sq">
            <a:noFill/>
            <a:round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355334" name="Oval 6"/>
          <p:cNvSpPr>
            <a:spLocks noChangeArrowheads="1"/>
          </p:cNvSpPr>
          <p:nvPr/>
        </p:nvSpPr>
        <p:spPr bwMode="auto">
          <a:xfrm>
            <a:off x="1981200" y="5715000"/>
            <a:ext cx="323850" cy="38100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 cap="sq">
            <a:noFill/>
            <a:round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355335" name="AutoShape 7"/>
          <p:cNvSpPr>
            <a:spLocks noChangeArrowheads="1"/>
          </p:cNvSpPr>
          <p:nvPr/>
        </p:nvSpPr>
        <p:spPr bwMode="auto">
          <a:xfrm>
            <a:off x="838200" y="15240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5336" name="AutoShape 8"/>
          <p:cNvSpPr>
            <a:spLocks noChangeArrowheads="1"/>
          </p:cNvSpPr>
          <p:nvPr/>
        </p:nvSpPr>
        <p:spPr bwMode="auto">
          <a:xfrm>
            <a:off x="5257800" y="5867400"/>
            <a:ext cx="533400" cy="457200"/>
          </a:xfrm>
          <a:prstGeom prst="star5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5337" name="AutoShape 9"/>
          <p:cNvSpPr>
            <a:spLocks noChangeArrowheads="1"/>
          </p:cNvSpPr>
          <p:nvPr/>
        </p:nvSpPr>
        <p:spPr bwMode="auto">
          <a:xfrm>
            <a:off x="838200" y="3733800"/>
            <a:ext cx="533400" cy="457200"/>
          </a:xfrm>
          <a:prstGeom prst="star5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FFCC"/>
              </a:solidFill>
            </a:endParaRPr>
          </a:p>
        </p:txBody>
      </p:sp>
      <p:sp>
        <p:nvSpPr>
          <p:cNvPr id="355338" name="AutoShape 10"/>
          <p:cNvSpPr>
            <a:spLocks noChangeArrowheads="1"/>
          </p:cNvSpPr>
          <p:nvPr/>
        </p:nvSpPr>
        <p:spPr bwMode="auto">
          <a:xfrm>
            <a:off x="7162800" y="3505200"/>
            <a:ext cx="533400" cy="4572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5339" name="AutoShape 11"/>
          <p:cNvSpPr>
            <a:spLocks noChangeArrowheads="1"/>
          </p:cNvSpPr>
          <p:nvPr/>
        </p:nvSpPr>
        <p:spPr bwMode="auto">
          <a:xfrm>
            <a:off x="4191000" y="381000"/>
            <a:ext cx="533400" cy="457200"/>
          </a:xfrm>
          <a:prstGeom prst="star5">
            <a:avLst/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5340" name="AutoShape 12"/>
          <p:cNvSpPr>
            <a:spLocks noChangeArrowheads="1"/>
          </p:cNvSpPr>
          <p:nvPr/>
        </p:nvSpPr>
        <p:spPr bwMode="auto">
          <a:xfrm>
            <a:off x="7391400" y="4953000"/>
            <a:ext cx="533400" cy="457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5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553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553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5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55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55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3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2000" fill="hold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3000" fill="hold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5000" fill="hold"/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3000" fill="hold"/>
                                        <p:tgtEl>
                                          <p:spTgt spid="3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nimBg="1"/>
      <p:bldP spid="355331" grpId="0"/>
      <p:bldP spid="355332" grpId="0" animBg="1" autoUpdateAnimBg="0"/>
      <p:bldP spid="355333" grpId="0" animBg="1" autoUpdateAnimBg="0"/>
      <p:bldP spid="355334" grpId="0" animBg="1" autoUpdateAnimBg="0"/>
      <p:bldP spid="355335" grpId="0" animBg="1"/>
      <p:bldP spid="355336" grpId="0" animBg="1"/>
      <p:bldP spid="355337" grpId="0" animBg="1"/>
      <p:bldP spid="355338" grpId="0" animBg="1"/>
      <p:bldP spid="355339" grpId="0" animBg="1"/>
      <p:bldP spid="35534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8"/>
          <p:cNvGrpSpPr>
            <a:grpSpLocks/>
          </p:cNvGrpSpPr>
          <p:nvPr/>
        </p:nvGrpSpPr>
        <p:grpSpPr bwMode="auto">
          <a:xfrm>
            <a:off x="304800" y="0"/>
            <a:ext cx="3652838" cy="6858000"/>
            <a:chOff x="240" y="0"/>
            <a:chExt cx="2301" cy="4320"/>
          </a:xfrm>
        </p:grpSpPr>
        <p:pic>
          <p:nvPicPr>
            <p:cNvPr id="7214" name="Picture 4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0"/>
              <a:ext cx="230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0997" name="AutoShape 5"/>
            <p:cNvSpPr>
              <a:spLocks noChangeArrowheads="1"/>
            </p:cNvSpPr>
            <p:nvPr/>
          </p:nvSpPr>
          <p:spPr bwMode="auto">
            <a:xfrm>
              <a:off x="937" y="504"/>
              <a:ext cx="144" cy="144"/>
            </a:xfrm>
            <a:prstGeom prst="star5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16" name="Oval 6"/>
            <p:cNvSpPr>
              <a:spLocks noChangeArrowheads="1"/>
            </p:cNvSpPr>
            <p:nvPr/>
          </p:nvSpPr>
          <p:spPr bwMode="auto">
            <a:xfrm>
              <a:off x="1849" y="1992"/>
              <a:ext cx="119" cy="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Oval 7"/>
            <p:cNvSpPr>
              <a:spLocks noChangeArrowheads="1"/>
            </p:cNvSpPr>
            <p:nvPr/>
          </p:nvSpPr>
          <p:spPr bwMode="auto">
            <a:xfrm>
              <a:off x="1465" y="3672"/>
              <a:ext cx="119" cy="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41001" name="Picture 9" descr="quan nh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0"/>
            <a:ext cx="21558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0" y="3470275"/>
            <a:ext cx="2438400" cy="1711325"/>
            <a:chOff x="0" y="2186"/>
            <a:chExt cx="1536" cy="1078"/>
          </a:xfrm>
        </p:grpSpPr>
        <p:pic>
          <p:nvPicPr>
            <p:cNvPr id="7212" name="Picture 11" descr="quan phap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2186"/>
              <a:ext cx="1536" cy="1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213" name="Picture 16" descr="co nuocphap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8" y="2860"/>
              <a:ext cx="60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048000" y="304800"/>
            <a:ext cx="990600" cy="609600"/>
            <a:chOff x="3216" y="2256"/>
            <a:chExt cx="960" cy="576"/>
          </a:xfrm>
        </p:grpSpPr>
        <p:sp>
          <p:nvSpPr>
            <p:cNvPr id="7210" name="Rectangle 17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Oval 18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41014" name="Picture 22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62025" y="717550"/>
            <a:ext cx="4095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16" name="Picture 24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71600" y="16764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17" name="Picture 25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400" y="2362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18" name="Picture 26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90800" y="309245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20" name="Picture 28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00400" y="4191000"/>
            <a:ext cx="40957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22" name="Picture 30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54102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1023" name="Picture 31" descr="co nuocph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6096000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457200" y="-228600"/>
            <a:ext cx="3581400" cy="3124200"/>
            <a:chOff x="288" y="-144"/>
            <a:chExt cx="2256" cy="1968"/>
          </a:xfrm>
        </p:grpSpPr>
        <p:sp>
          <p:nvSpPr>
            <p:cNvPr id="7205" name="Line 20"/>
            <p:cNvSpPr>
              <a:spLocks noChangeShapeType="1"/>
            </p:cNvSpPr>
            <p:nvPr/>
          </p:nvSpPr>
          <p:spPr bwMode="auto">
            <a:xfrm flipH="1">
              <a:off x="1440" y="0"/>
              <a:ext cx="672" cy="43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21"/>
            <p:cNvSpPr>
              <a:spLocks noChangeShapeType="1"/>
            </p:cNvSpPr>
            <p:nvPr/>
          </p:nvSpPr>
          <p:spPr bwMode="auto">
            <a:xfrm>
              <a:off x="912" y="-144"/>
              <a:ext cx="48" cy="43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36"/>
            <p:cNvSpPr>
              <a:spLocks noChangeShapeType="1"/>
            </p:cNvSpPr>
            <p:nvPr/>
          </p:nvSpPr>
          <p:spPr bwMode="auto">
            <a:xfrm flipH="1">
              <a:off x="1872" y="1392"/>
              <a:ext cx="672" cy="43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Line 37"/>
            <p:cNvSpPr>
              <a:spLocks noChangeShapeType="1"/>
            </p:cNvSpPr>
            <p:nvPr/>
          </p:nvSpPr>
          <p:spPr bwMode="auto">
            <a:xfrm flipH="1">
              <a:off x="1584" y="672"/>
              <a:ext cx="672" cy="43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Line 39"/>
            <p:cNvSpPr>
              <a:spLocks noChangeShapeType="1"/>
            </p:cNvSpPr>
            <p:nvPr/>
          </p:nvSpPr>
          <p:spPr bwMode="auto">
            <a:xfrm>
              <a:off x="288" y="0"/>
              <a:ext cx="144" cy="43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600200" y="457200"/>
            <a:ext cx="457200" cy="304800"/>
            <a:chOff x="3216" y="2256"/>
            <a:chExt cx="960" cy="576"/>
          </a:xfrm>
        </p:grpSpPr>
        <p:sp>
          <p:nvSpPr>
            <p:cNvPr id="7203" name="Rectangle 44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Oval 45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1600200" y="1371600"/>
            <a:ext cx="457200" cy="304800"/>
            <a:chOff x="3216" y="2256"/>
            <a:chExt cx="960" cy="576"/>
          </a:xfrm>
        </p:grpSpPr>
        <p:sp>
          <p:nvSpPr>
            <p:cNvPr id="7201" name="Rectangle 47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Oval 48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2286000" y="2286000"/>
            <a:ext cx="457200" cy="304800"/>
            <a:chOff x="3216" y="2256"/>
            <a:chExt cx="960" cy="576"/>
          </a:xfrm>
        </p:grpSpPr>
        <p:sp>
          <p:nvSpPr>
            <p:cNvPr id="7199" name="Rectangle 53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Oval 54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3124200" y="3048000"/>
            <a:ext cx="457200" cy="304800"/>
            <a:chOff x="3216" y="2256"/>
            <a:chExt cx="960" cy="576"/>
          </a:xfrm>
        </p:grpSpPr>
        <p:sp>
          <p:nvSpPr>
            <p:cNvPr id="7197" name="Rectangle 56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Oval 57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3352800" y="4343400"/>
            <a:ext cx="457200" cy="304800"/>
            <a:chOff x="3216" y="2256"/>
            <a:chExt cx="960" cy="576"/>
          </a:xfrm>
        </p:grpSpPr>
        <p:sp>
          <p:nvSpPr>
            <p:cNvPr id="7195" name="Rectangle 62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Oval 63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64"/>
          <p:cNvGrpSpPr>
            <a:grpSpLocks/>
          </p:cNvGrpSpPr>
          <p:nvPr/>
        </p:nvGrpSpPr>
        <p:grpSpPr bwMode="auto">
          <a:xfrm>
            <a:off x="3048000" y="5029200"/>
            <a:ext cx="457200" cy="304800"/>
            <a:chOff x="3216" y="2256"/>
            <a:chExt cx="960" cy="576"/>
          </a:xfrm>
        </p:grpSpPr>
        <p:sp>
          <p:nvSpPr>
            <p:cNvPr id="7193" name="Rectangle 65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Oval 66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7"/>
          <p:cNvGrpSpPr>
            <a:grpSpLocks/>
          </p:cNvGrpSpPr>
          <p:nvPr/>
        </p:nvGrpSpPr>
        <p:grpSpPr bwMode="auto">
          <a:xfrm>
            <a:off x="2438400" y="5867400"/>
            <a:ext cx="457200" cy="304800"/>
            <a:chOff x="3216" y="2256"/>
            <a:chExt cx="960" cy="576"/>
          </a:xfrm>
        </p:grpSpPr>
        <p:sp>
          <p:nvSpPr>
            <p:cNvPr id="7191" name="Rectangle 68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69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1064" name="Text Box 72"/>
          <p:cNvSpPr txBox="1">
            <a:spLocks noChangeArrowheads="1"/>
          </p:cNvSpPr>
          <p:nvPr/>
        </p:nvSpPr>
        <p:spPr bwMode="auto">
          <a:xfrm>
            <a:off x="4114800" y="2406650"/>
            <a:ext cx="449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800" b="0">
                <a:latin typeface="Arial" pitchFamily="34" charset="0"/>
              </a:rPr>
              <a:t>- </a:t>
            </a:r>
            <a:r>
              <a:rPr lang="en-US" sz="2800" b="0">
                <a:latin typeface="Times New Roman" pitchFamily="18" charset="0"/>
              </a:rPr>
              <a:t>Cuối năm 1940, quân Nhật kéo vào xâm lược nước ta.</a:t>
            </a:r>
          </a:p>
        </p:txBody>
      </p:sp>
      <p:sp>
        <p:nvSpPr>
          <p:cNvPr id="341065" name="Text Box 73"/>
          <p:cNvSpPr txBox="1">
            <a:spLocks noChangeArrowheads="1"/>
          </p:cNvSpPr>
          <p:nvPr/>
        </p:nvSpPr>
        <p:spPr bwMode="auto">
          <a:xfrm>
            <a:off x="4038600" y="3505200"/>
            <a:ext cx="4800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- Tháng 3 – 1945, Nhật đảo chính Pháp, giành quyền đô hộ nước 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41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41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41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41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41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41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3410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64" grpId="0"/>
      <p:bldP spid="34106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4221163" y="6746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.VnTime" pitchFamily="34" charset="0"/>
              </a:rPr>
              <a:t>lÞch sö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2433638" y="1152525"/>
            <a:ext cx="463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latin typeface=".VnTime" pitchFamily="34" charset="0"/>
              </a:rPr>
              <a:t>TiÕt 9</a:t>
            </a:r>
            <a:r>
              <a:rPr lang="en-US" sz="2400">
                <a:latin typeface=".VnTimeH" pitchFamily="34" charset="0"/>
              </a:rPr>
              <a:t>:  C¸ch m¹ng mïa thu</a:t>
            </a:r>
          </a:p>
        </p:txBody>
      </p:sp>
      <p:sp>
        <p:nvSpPr>
          <p:cNvPr id="384013" name="Rectangle 13"/>
          <p:cNvSpPr>
            <a:spLocks noChangeArrowheads="1"/>
          </p:cNvSpPr>
          <p:nvPr/>
        </p:nvSpPr>
        <p:spPr bwMode="auto">
          <a:xfrm>
            <a:off x="228600" y="2514600"/>
            <a:ext cx="82296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latin typeface=".VnTime" pitchFamily="34" charset="0"/>
              </a:rPr>
              <a:t>C©u 1:  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 b="0">
                <a:latin typeface="Arial" pitchFamily="34" charset="0"/>
              </a:rPr>
              <a:t>   </a:t>
            </a:r>
            <a:r>
              <a:rPr lang="en-US" sz="3000">
                <a:latin typeface=".VnTime" pitchFamily="34" charset="0"/>
              </a:rPr>
              <a:t>Phong trµo x« viÕt NghÖ – TÜnh diÔn ra vµo thêi gian nµo?</a:t>
            </a:r>
          </a:p>
        </p:txBody>
      </p:sp>
      <p:sp>
        <p:nvSpPr>
          <p:cNvPr id="384015" name="Text Box 15"/>
          <p:cNvSpPr txBox="1">
            <a:spLocks noChangeArrowheads="1"/>
          </p:cNvSpPr>
          <p:nvPr/>
        </p:nvSpPr>
        <p:spPr bwMode="auto">
          <a:xfrm>
            <a:off x="762000" y="4419600"/>
            <a:ext cx="7772400" cy="1801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lphaUcPeriod"/>
            </a:pPr>
            <a:r>
              <a:rPr lang="en-US" sz="2800">
                <a:latin typeface=".VnTime" pitchFamily="34" charset="0"/>
              </a:rPr>
              <a:t> N¨m 1858</a:t>
            </a:r>
          </a:p>
          <a:p>
            <a:pPr marL="342900" indent="-342900" algn="l">
              <a:spcBef>
                <a:spcPct val="50000"/>
              </a:spcBef>
              <a:buFontTx/>
              <a:buAutoNum type="alphaUcPeriod"/>
            </a:pPr>
            <a:r>
              <a:rPr lang="en-US" sz="2800">
                <a:latin typeface=".VnTime" pitchFamily="34" charset="0"/>
              </a:rPr>
              <a:t> Nh÷ng n¨m 1930 – 1931.</a:t>
            </a:r>
          </a:p>
          <a:p>
            <a:pPr marL="342900" indent="-342900" algn="l">
              <a:spcBef>
                <a:spcPct val="50000"/>
              </a:spcBef>
              <a:buFontTx/>
              <a:buAutoNum type="alphaUcPeriod"/>
            </a:pPr>
            <a:r>
              <a:rPr lang="en-US" sz="2800">
                <a:latin typeface=".VnTime" pitchFamily="34" charset="0"/>
              </a:rPr>
              <a:t> N¨m 1945.</a:t>
            </a:r>
          </a:p>
        </p:txBody>
      </p:sp>
      <p:sp>
        <p:nvSpPr>
          <p:cNvPr id="384016" name="Oval 16"/>
          <p:cNvSpPr>
            <a:spLocks noChangeArrowheads="1"/>
          </p:cNvSpPr>
          <p:nvPr/>
        </p:nvSpPr>
        <p:spPr bwMode="auto">
          <a:xfrm>
            <a:off x="762000" y="5029200"/>
            <a:ext cx="457200" cy="533400"/>
          </a:xfrm>
          <a:prstGeom prst="ellipse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4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13" grpId="0"/>
      <p:bldP spid="384015" grpId="0"/>
      <p:bldP spid="3840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4221163" y="6746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.VnTime" pitchFamily="34" charset="0"/>
              </a:rPr>
              <a:t>lÞch sö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Text Box 13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6635" name="Rectangle 14"/>
          <p:cNvSpPr>
            <a:spLocks noChangeArrowheads="1"/>
          </p:cNvSpPr>
          <p:nvPr/>
        </p:nvSpPr>
        <p:spPr bwMode="auto">
          <a:xfrm>
            <a:off x="2433638" y="1152525"/>
            <a:ext cx="463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latin typeface=".VnTime" pitchFamily="34" charset="0"/>
              </a:rPr>
              <a:t>TiÕt 9</a:t>
            </a:r>
            <a:r>
              <a:rPr lang="en-US" sz="2400">
                <a:latin typeface=".VnTimeH" pitchFamily="34" charset="0"/>
              </a:rPr>
              <a:t>:  C¸ch m¹ng mïa thu</a:t>
            </a:r>
          </a:p>
        </p:txBody>
      </p:sp>
      <p:sp>
        <p:nvSpPr>
          <p:cNvPr id="26636" name="AutoShape 15"/>
          <p:cNvSpPr>
            <a:spLocks noChangeArrowheads="1"/>
          </p:cNvSpPr>
          <p:nvPr/>
        </p:nvSpPr>
        <p:spPr bwMode="auto">
          <a:xfrm>
            <a:off x="152400" y="1981200"/>
            <a:ext cx="8763000" cy="457200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920" name="Rectangle 16"/>
          <p:cNvSpPr>
            <a:spLocks noChangeArrowheads="1"/>
          </p:cNvSpPr>
          <p:nvPr/>
        </p:nvSpPr>
        <p:spPr bwMode="auto">
          <a:xfrm>
            <a:off x="842963" y="2590800"/>
            <a:ext cx="8077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u="sng">
                <a:solidFill>
                  <a:srgbClr val="0000FF"/>
                </a:solidFill>
                <a:latin typeface="Arial" pitchFamily="34" charset="0"/>
              </a:rPr>
              <a:t>Câu 2:</a:t>
            </a:r>
            <a:r>
              <a:rPr lang="en-US" sz="2600" b="0">
                <a:solidFill>
                  <a:srgbClr val="0000FF"/>
                </a:solidFill>
                <a:latin typeface="Arial" pitchFamily="34" charset="0"/>
              </a:rPr>
              <a:t> Cụm từ “Một cổ hai tròng” là để chỉ tình cảnh nhân dân ta lúc đó: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rgbClr val="CC0066"/>
                </a:solidFill>
                <a:latin typeface="Arial" pitchFamily="34" charset="0"/>
              </a:rPr>
              <a:t>A. Vừa chịu ách đô hộ của Thực dân Pháp, vừa chịu sự áp bức của phong kiến tay sai. 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rgbClr val="CC0066"/>
                </a:solidFill>
                <a:latin typeface="Arial" pitchFamily="34" charset="0"/>
              </a:rPr>
              <a:t>B.  Vừa bị bóc lột nặng nề, vừa bị đàn áp dã man.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600" b="0">
                <a:solidFill>
                  <a:srgbClr val="CC0066"/>
                </a:solidFill>
                <a:latin typeface="Arial" pitchFamily="34" charset="0"/>
              </a:rPr>
              <a:t>C.  Vừa chịu ách đô hộ của Thực dân Pháp, vừa chịu sự đô hộ của Phát xít Nhật.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600" b="0">
              <a:solidFill>
                <a:srgbClr val="CC0066"/>
              </a:solidFill>
              <a:latin typeface="Arial" pitchFamily="34" charset="0"/>
            </a:endParaRPr>
          </a:p>
        </p:txBody>
      </p:sp>
      <p:sp>
        <p:nvSpPr>
          <p:cNvPr id="379922" name="Oval 18"/>
          <p:cNvSpPr>
            <a:spLocks noChangeArrowheads="1"/>
          </p:cNvSpPr>
          <p:nvPr/>
        </p:nvSpPr>
        <p:spPr bwMode="auto">
          <a:xfrm>
            <a:off x="838200" y="4800600"/>
            <a:ext cx="457200" cy="5334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>
              <a:solidFill>
                <a:srgbClr val="FF33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79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9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9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9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4221163" y="6746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latin typeface=".VnTime" pitchFamily="34" charset="0"/>
              </a:rPr>
              <a:t>lÞch sö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228600" y="16764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2433638" y="1152525"/>
            <a:ext cx="463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latin typeface=".VnTime" pitchFamily="34" charset="0"/>
              </a:rPr>
              <a:t>TiÕt 9</a:t>
            </a:r>
            <a:r>
              <a:rPr lang="en-US" sz="2400">
                <a:latin typeface=".VnTimeH" pitchFamily="34" charset="0"/>
              </a:rPr>
              <a:t>:  C¸ch m¹ng mïa thu</a:t>
            </a:r>
          </a:p>
        </p:txBody>
      </p:sp>
      <p:sp>
        <p:nvSpPr>
          <p:cNvPr id="381968" name="Rectangle 16"/>
          <p:cNvSpPr>
            <a:spLocks noChangeArrowheads="1"/>
          </p:cNvSpPr>
          <p:nvPr/>
        </p:nvSpPr>
        <p:spPr bwMode="auto">
          <a:xfrm>
            <a:off x="228600" y="2286000"/>
            <a:ext cx="822960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latin typeface=".VnTime" pitchFamily="34" charset="0"/>
              </a:rPr>
              <a:t>C©u 3:  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 b="0">
                <a:latin typeface="Arial" pitchFamily="34" charset="0"/>
              </a:rPr>
              <a:t>   </a:t>
            </a:r>
            <a:r>
              <a:rPr lang="en-US" sz="3000">
                <a:latin typeface=".VnTime" pitchFamily="34" charset="0"/>
              </a:rPr>
              <a:t>Ngµy kØ niÖm C¸ch m¹ng th¸ng T¸m ë n­íc ta lµ ngµy nµo?</a:t>
            </a:r>
          </a:p>
        </p:txBody>
      </p:sp>
      <p:sp>
        <p:nvSpPr>
          <p:cNvPr id="381970" name="Rectangle 18"/>
          <p:cNvSpPr>
            <a:spLocks noChangeArrowheads="1"/>
          </p:cNvSpPr>
          <p:nvPr/>
        </p:nvSpPr>
        <p:spPr bwMode="auto">
          <a:xfrm>
            <a:off x="1143000" y="4191000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solidFill>
                  <a:srgbClr val="FF3300"/>
                </a:solidFill>
                <a:latin typeface="Arial" pitchFamily="34" charset="0"/>
              </a:rPr>
              <a:t>A. 19/8</a:t>
            </a:r>
          </a:p>
        </p:txBody>
      </p:sp>
      <p:sp>
        <p:nvSpPr>
          <p:cNvPr id="381971" name="Rectangle 19"/>
          <p:cNvSpPr>
            <a:spLocks noChangeArrowheads="1"/>
          </p:cNvSpPr>
          <p:nvPr/>
        </p:nvSpPr>
        <p:spPr bwMode="auto">
          <a:xfrm>
            <a:off x="5257800" y="4233863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solidFill>
                  <a:srgbClr val="FF3300"/>
                </a:solidFill>
                <a:latin typeface="Arial" pitchFamily="34" charset="0"/>
              </a:rPr>
              <a:t>C. 23/8</a:t>
            </a:r>
          </a:p>
        </p:txBody>
      </p:sp>
      <p:sp>
        <p:nvSpPr>
          <p:cNvPr id="381972" name="Rectangle 20"/>
          <p:cNvSpPr>
            <a:spLocks noChangeArrowheads="1"/>
          </p:cNvSpPr>
          <p:nvPr/>
        </p:nvSpPr>
        <p:spPr bwMode="auto">
          <a:xfrm>
            <a:off x="1219200" y="5105400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solidFill>
                  <a:srgbClr val="FF5050"/>
                </a:solidFill>
                <a:latin typeface="Arial" pitchFamily="34" charset="0"/>
              </a:rPr>
              <a:t>B. 18/8</a:t>
            </a:r>
          </a:p>
        </p:txBody>
      </p:sp>
      <p:sp>
        <p:nvSpPr>
          <p:cNvPr id="381973" name="Rectangle 21"/>
          <p:cNvSpPr>
            <a:spLocks noChangeArrowheads="1"/>
          </p:cNvSpPr>
          <p:nvPr/>
        </p:nvSpPr>
        <p:spPr bwMode="auto">
          <a:xfrm>
            <a:off x="5334000" y="5105400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000">
                <a:solidFill>
                  <a:srgbClr val="FF0066"/>
                </a:solidFill>
                <a:latin typeface="Arial" pitchFamily="34" charset="0"/>
              </a:rPr>
              <a:t>D. 25/8</a:t>
            </a:r>
          </a:p>
        </p:txBody>
      </p:sp>
      <p:sp>
        <p:nvSpPr>
          <p:cNvPr id="381974" name="Oval 22"/>
          <p:cNvSpPr>
            <a:spLocks noChangeArrowheads="1"/>
          </p:cNvSpPr>
          <p:nvPr/>
        </p:nvSpPr>
        <p:spPr bwMode="auto">
          <a:xfrm>
            <a:off x="1143000" y="4267200"/>
            <a:ext cx="457200" cy="533400"/>
          </a:xfrm>
          <a:prstGeom prst="ellipse">
            <a:avLst/>
          </a:prstGeom>
          <a:noFill/>
          <a:ln w="38100" algn="ctr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1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1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1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8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8" grpId="0"/>
      <p:bldP spid="381970" grpId="0"/>
      <p:bldP spid="381971" grpId="0"/>
      <p:bldP spid="381972" grpId="0"/>
      <p:bldP spid="381973" grpId="0"/>
      <p:bldP spid="3819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4221163" y="6238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228600" y="1293813"/>
            <a:ext cx="8915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3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2471738" y="10668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28686" name="Text Box 17"/>
          <p:cNvSpPr txBox="1">
            <a:spLocks noChangeArrowheads="1"/>
          </p:cNvSpPr>
          <p:nvPr/>
        </p:nvSpPr>
        <p:spPr bwMode="auto">
          <a:xfrm>
            <a:off x="-228600" y="205740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28687" name="Text Box 18"/>
          <p:cNvSpPr txBox="1">
            <a:spLocks noChangeArrowheads="1"/>
          </p:cNvSpPr>
          <p:nvPr/>
        </p:nvSpPr>
        <p:spPr bwMode="auto">
          <a:xfrm>
            <a:off x="-304800" y="278765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8688" name="Text Box 19"/>
          <p:cNvSpPr txBox="1">
            <a:spLocks noChangeArrowheads="1"/>
          </p:cNvSpPr>
          <p:nvPr/>
        </p:nvSpPr>
        <p:spPr bwMode="auto">
          <a:xfrm>
            <a:off x="-304800" y="27416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8689" name="Text Box 20"/>
          <p:cNvSpPr txBox="1">
            <a:spLocks noChangeArrowheads="1"/>
          </p:cNvSpPr>
          <p:nvPr/>
        </p:nvSpPr>
        <p:spPr bwMode="auto">
          <a:xfrm>
            <a:off x="-304800" y="2665413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</a:t>
            </a:r>
          </a:p>
        </p:txBody>
      </p:sp>
      <p:sp>
        <p:nvSpPr>
          <p:cNvPr id="28690" name="Text Box 21"/>
          <p:cNvSpPr txBox="1">
            <a:spLocks noChangeArrowheads="1"/>
          </p:cNvSpPr>
          <p:nvPr/>
        </p:nvSpPr>
        <p:spPr bwMode="auto">
          <a:xfrm>
            <a:off x="-381000" y="3429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</a:t>
            </a:r>
          </a:p>
        </p:txBody>
      </p:sp>
      <p:sp>
        <p:nvSpPr>
          <p:cNvPr id="28691" name="Text Box 41"/>
          <p:cNvSpPr txBox="1">
            <a:spLocks noChangeArrowheads="1"/>
          </p:cNvSpPr>
          <p:nvPr/>
        </p:nvSpPr>
        <p:spPr bwMode="auto">
          <a:xfrm>
            <a:off x="76200" y="1905000"/>
            <a:ext cx="8534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  <a:r>
              <a:rPr lang="en-US" sz="2800">
                <a:solidFill>
                  <a:srgbClr val="9900CC"/>
                </a:solidFill>
                <a:latin typeface=".VnTime" pitchFamily="34" charset="0"/>
              </a:rPr>
              <a:t>Mïa thu n¨m 1945, nh©n d©n c¶ n­íc vïng lªn ph¸ tan xiÒng xÝch n« lÖ. Ngµy 19-8 trë thµnh ngµy kØ niÖm C¸ch m¹ng th¸ng T¸m cña n­íc 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04800" y="0"/>
            <a:ext cx="3652838" cy="6858000"/>
            <a:chOff x="240" y="0"/>
            <a:chExt cx="2301" cy="4320"/>
          </a:xfrm>
        </p:grpSpPr>
        <p:pic>
          <p:nvPicPr>
            <p:cNvPr id="8213" name="Picture 3" descr="vietnam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0" y="0"/>
              <a:ext cx="2301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5092" name="AutoShape 4"/>
            <p:cNvSpPr>
              <a:spLocks noChangeArrowheads="1"/>
            </p:cNvSpPr>
            <p:nvPr/>
          </p:nvSpPr>
          <p:spPr bwMode="auto">
            <a:xfrm>
              <a:off x="937" y="504"/>
              <a:ext cx="144" cy="144"/>
            </a:xfrm>
            <a:prstGeom prst="star5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15" name="Oval 5"/>
            <p:cNvSpPr>
              <a:spLocks noChangeArrowheads="1"/>
            </p:cNvSpPr>
            <p:nvPr/>
          </p:nvSpPr>
          <p:spPr bwMode="auto">
            <a:xfrm>
              <a:off x="1849" y="1992"/>
              <a:ext cx="119" cy="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6"/>
            <p:cNvSpPr>
              <a:spLocks noChangeArrowheads="1"/>
            </p:cNvSpPr>
            <p:nvPr/>
          </p:nvSpPr>
          <p:spPr bwMode="auto">
            <a:xfrm>
              <a:off x="1465" y="3672"/>
              <a:ext cx="119" cy="12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5" name="Group 11"/>
          <p:cNvGrpSpPr>
            <a:grpSpLocks/>
          </p:cNvGrpSpPr>
          <p:nvPr/>
        </p:nvGrpSpPr>
        <p:grpSpPr bwMode="auto">
          <a:xfrm>
            <a:off x="3657600" y="152400"/>
            <a:ext cx="1219200" cy="685800"/>
            <a:chOff x="3216" y="2256"/>
            <a:chExt cx="960" cy="576"/>
          </a:xfrm>
        </p:grpSpPr>
        <p:sp>
          <p:nvSpPr>
            <p:cNvPr id="8211" name="Rectangle 12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13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6" name="Group 30"/>
          <p:cNvGrpSpPr>
            <a:grpSpLocks/>
          </p:cNvGrpSpPr>
          <p:nvPr/>
        </p:nvGrpSpPr>
        <p:grpSpPr bwMode="auto">
          <a:xfrm>
            <a:off x="1600200" y="1371600"/>
            <a:ext cx="457200" cy="304800"/>
            <a:chOff x="3216" y="2256"/>
            <a:chExt cx="960" cy="576"/>
          </a:xfrm>
        </p:grpSpPr>
        <p:sp>
          <p:nvSpPr>
            <p:cNvPr id="8209" name="Rectangle 31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32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7" name="Group 36"/>
          <p:cNvGrpSpPr>
            <a:grpSpLocks/>
          </p:cNvGrpSpPr>
          <p:nvPr/>
        </p:nvGrpSpPr>
        <p:grpSpPr bwMode="auto">
          <a:xfrm>
            <a:off x="3124200" y="3048000"/>
            <a:ext cx="457200" cy="304800"/>
            <a:chOff x="3216" y="2256"/>
            <a:chExt cx="960" cy="576"/>
          </a:xfrm>
        </p:grpSpPr>
        <p:sp>
          <p:nvSpPr>
            <p:cNvPr id="8207" name="Rectangle 37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Oval 38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98" name="Group 45"/>
          <p:cNvGrpSpPr>
            <a:grpSpLocks/>
          </p:cNvGrpSpPr>
          <p:nvPr/>
        </p:nvGrpSpPr>
        <p:grpSpPr bwMode="auto">
          <a:xfrm>
            <a:off x="2438400" y="5867400"/>
            <a:ext cx="457200" cy="304800"/>
            <a:chOff x="3216" y="2256"/>
            <a:chExt cx="960" cy="576"/>
          </a:xfrm>
        </p:grpSpPr>
        <p:sp>
          <p:nvSpPr>
            <p:cNvPr id="8205" name="Rectangle 46"/>
            <p:cNvSpPr>
              <a:spLocks noChangeArrowheads="1"/>
            </p:cNvSpPr>
            <p:nvPr/>
          </p:nvSpPr>
          <p:spPr bwMode="auto">
            <a:xfrm>
              <a:off x="3216" y="2256"/>
              <a:ext cx="960" cy="576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47"/>
            <p:cNvSpPr>
              <a:spLocks noChangeArrowheads="1"/>
            </p:cNvSpPr>
            <p:nvPr/>
          </p:nvSpPr>
          <p:spPr bwMode="auto">
            <a:xfrm>
              <a:off x="3456" y="2304"/>
              <a:ext cx="480" cy="48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5138" name="Text Box 50"/>
          <p:cNvSpPr txBox="1">
            <a:spLocks noChangeArrowheads="1"/>
          </p:cNvSpPr>
          <p:nvPr/>
        </p:nvSpPr>
        <p:spPr bwMode="auto">
          <a:xfrm>
            <a:off x="3733800" y="2286000"/>
            <a:ext cx="5181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- Giữa tháng 8 – 1945, Nhật đầu hàng đồng minh, chớp thời cơ Đảng và Bác Hồ ra lệnh toàn dân khởi nghĩa.</a:t>
            </a:r>
          </a:p>
        </p:txBody>
      </p:sp>
      <p:grpSp>
        <p:nvGrpSpPr>
          <p:cNvPr id="7" name="Group 58"/>
          <p:cNvGrpSpPr>
            <a:grpSpLocks/>
          </p:cNvGrpSpPr>
          <p:nvPr/>
        </p:nvGrpSpPr>
        <p:grpSpPr bwMode="auto">
          <a:xfrm>
            <a:off x="6781800" y="0"/>
            <a:ext cx="1828800" cy="1828800"/>
            <a:chOff x="3648" y="480"/>
            <a:chExt cx="1152" cy="1152"/>
          </a:xfrm>
        </p:grpSpPr>
        <p:grpSp>
          <p:nvGrpSpPr>
            <p:cNvPr id="8201" name="Group 51"/>
            <p:cNvGrpSpPr>
              <a:grpSpLocks/>
            </p:cNvGrpSpPr>
            <p:nvPr/>
          </p:nvGrpSpPr>
          <p:grpSpPr bwMode="auto">
            <a:xfrm>
              <a:off x="3696" y="480"/>
              <a:ext cx="1104" cy="624"/>
              <a:chOff x="3024" y="3360"/>
              <a:chExt cx="1104" cy="624"/>
            </a:xfrm>
          </p:grpSpPr>
          <p:sp>
            <p:nvSpPr>
              <p:cNvPr id="8203" name="Rectangle 52"/>
              <p:cNvSpPr>
                <a:spLocks noChangeArrowheads="1"/>
              </p:cNvSpPr>
              <p:nvPr/>
            </p:nvSpPr>
            <p:spPr bwMode="auto">
              <a:xfrm>
                <a:off x="3024" y="3360"/>
                <a:ext cx="1104" cy="624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5141" name="AutoShape 53"/>
              <p:cNvSpPr>
                <a:spLocks noChangeArrowheads="1"/>
              </p:cNvSpPr>
              <p:nvPr/>
            </p:nvSpPr>
            <p:spPr bwMode="auto">
              <a:xfrm>
                <a:off x="3291" y="3387"/>
                <a:ext cx="576" cy="480"/>
              </a:xfrm>
              <a:prstGeom prst="star5">
                <a:avLst/>
              </a:prstGeom>
              <a:solidFill>
                <a:srgbClr val="FFFF00"/>
              </a:soli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02" name="Rectangle 57"/>
            <p:cNvSpPr>
              <a:spLocks noChangeArrowheads="1"/>
            </p:cNvSpPr>
            <p:nvPr/>
          </p:nvSpPr>
          <p:spPr bwMode="auto">
            <a:xfrm>
              <a:off x="3648" y="528"/>
              <a:ext cx="48" cy="1104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4221163" y="674688"/>
            <a:ext cx="1030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8915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</a:t>
            </a:r>
            <a:r>
              <a:rPr lang="en-US" sz="2400">
                <a:solidFill>
                  <a:srgbClr val="0000FF"/>
                </a:solidFill>
                <a:latin typeface=".VnTime" pitchFamily="34" charset="0"/>
              </a:rPr>
              <a:t>1. Thêi c¬ c¸ch m¹ng: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400">
              <a:latin typeface=".VnTime" pitchFamily="34" charset="0"/>
            </a:endParaRP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7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400">
              <a:latin typeface=".VnTime" pitchFamily="34" charset="0"/>
            </a:endParaRP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0" y="2286000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  V× sao §¶ng vµ B¸c Hå l¹i x¸c ®Þnh ®©y lµ thêi c¬ ngµn n¨m cã mét cho c¸ch m¹ng ViÖt Nam?</a:t>
            </a:r>
          </a:p>
        </p:txBody>
      </p:sp>
      <p:sp>
        <p:nvSpPr>
          <p:cNvPr id="9230" name="Rectangle 15"/>
          <p:cNvSpPr>
            <a:spLocks noChangeArrowheads="1"/>
          </p:cNvSpPr>
          <p:nvPr/>
        </p:nvSpPr>
        <p:spPr bwMode="auto">
          <a:xfrm>
            <a:off x="2463800" y="1112838"/>
            <a:ext cx="3889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 sz="1600"/>
              <a:t> </a:t>
            </a:r>
            <a:r>
              <a:rPr lang="en-US" sz="20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0" y="2209800"/>
            <a:ext cx="8915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  Gi÷a th¸ng 8 n¨m 1945, NhËt ®Çu hµng ®ång minh v« ®iÒu kiÖn, qu©n NhËt ë ViÖt Nam còng suy yÕu ®i rÊt nhiÒu, chíp thêi c¬ ngµn n¨m cã mét, §¶ng vµ B¸c Hå ®· ra lÖnh toµn d©n khëi nghÜa.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4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2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42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2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2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2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30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10243" name="Picture 3" descr="HCM46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8839200" cy="6923088"/>
          </a:xfrm>
          <a:noFill/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5562600" y="0"/>
            <a:ext cx="3581400" cy="6858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5562600" y="914400"/>
            <a:ext cx="3581400" cy="452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.VnTime" pitchFamily="34" charset="0"/>
              </a:rPr>
              <a:t>B¸c Hå Nãi: </a:t>
            </a:r>
            <a:r>
              <a:rPr lang="en-US" sz="3600">
                <a:solidFill>
                  <a:srgbClr val="FF0000"/>
                </a:solidFill>
                <a:latin typeface=".VnTimeH" pitchFamily="34" charset="0"/>
              </a:rPr>
              <a:t>“</a:t>
            </a:r>
            <a:r>
              <a:rPr lang="en-US" sz="3600">
                <a:solidFill>
                  <a:srgbClr val="FF0000"/>
                </a:solidFill>
                <a:latin typeface=".VnTime" pitchFamily="34" charset="0"/>
              </a:rPr>
              <a:t> Dï hi sinh tíi ®©u, dï  ph¶i ®èt ch¸y c¶ d·y Tr­êng S¬n còng c­¬ng quyÕt giµnh cho ®­îc ®éc lËp </a:t>
            </a:r>
            <a:r>
              <a:rPr lang="en-US" sz="3600">
                <a:solidFill>
                  <a:srgbClr val="FF0000"/>
                </a:solidFill>
                <a:latin typeface=".VnTimeH" pitchFamily="34" charset="0"/>
              </a:rPr>
              <a:t>”</a:t>
            </a:r>
            <a:endParaRPr lang="en-US" sz="3600">
              <a:solidFill>
                <a:srgbClr val="FFFF00"/>
              </a:solidFill>
              <a:latin typeface=".VnTimeH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6324600"/>
            <a:ext cx="8382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221163" y="471488"/>
            <a:ext cx="1162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u="sng">
                <a:solidFill>
                  <a:srgbClr val="0000CC"/>
                </a:solidFill>
                <a:latin typeface=".VnTime" pitchFamily="34" charset="0"/>
              </a:rPr>
              <a:t>lÞch sö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28600" y="13700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1. Thêi c¬ c¸ch m¹ng:</a:t>
            </a: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152400" y="21336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9067800" y="0"/>
            <a:ext cx="76200" cy="68580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AutoShape 11"/>
          <p:cNvSpPr>
            <a:spLocks noChangeArrowheads="1"/>
          </p:cNvSpPr>
          <p:nvPr/>
        </p:nvSpPr>
        <p:spPr bwMode="auto">
          <a:xfrm>
            <a:off x="0" y="76200"/>
            <a:ext cx="609600" cy="533400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2"/>
          <p:cNvSpPr>
            <a:spLocks noChangeArrowheads="1"/>
          </p:cNvSpPr>
          <p:nvPr/>
        </p:nvSpPr>
        <p:spPr bwMode="auto">
          <a:xfrm>
            <a:off x="0" y="-38100"/>
            <a:ext cx="9144000" cy="76200"/>
          </a:xfrm>
          <a:prstGeom prst="rect">
            <a:avLst/>
          </a:prstGeom>
          <a:gradFill rotWithShape="1">
            <a:gsLst>
              <a:gs pos="0">
                <a:srgbClr val="FFFF99">
                  <a:alpha val="40999"/>
                </a:srgbClr>
              </a:gs>
              <a:gs pos="100000">
                <a:srgbClr val="66003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 flipV="1">
            <a:off x="228600" y="2895600"/>
            <a:ext cx="8915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0" y="22860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</a:t>
            </a:r>
          </a:p>
        </p:txBody>
      </p:sp>
      <p:sp>
        <p:nvSpPr>
          <p:cNvPr id="11278" name="Rectangle 15"/>
          <p:cNvSpPr>
            <a:spLocks noChangeArrowheads="1"/>
          </p:cNvSpPr>
          <p:nvPr/>
        </p:nvSpPr>
        <p:spPr bwMode="auto">
          <a:xfrm>
            <a:off x="2471738" y="990600"/>
            <a:ext cx="456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i="1" u="sng">
                <a:solidFill>
                  <a:srgbClr val="0000CC"/>
                </a:solidFill>
                <a:latin typeface=".VnTime" pitchFamily="34" charset="0"/>
              </a:rPr>
              <a:t>TiÕt 9</a:t>
            </a:r>
            <a:r>
              <a:rPr lang="en-US" sz="2400">
                <a:solidFill>
                  <a:srgbClr val="0000CC"/>
                </a:solidFill>
                <a:latin typeface=".VnTime" pitchFamily="34" charset="0"/>
              </a:rPr>
              <a:t>:</a:t>
            </a:r>
            <a:r>
              <a:rPr lang="en-US"/>
              <a:t> </a:t>
            </a:r>
            <a:r>
              <a:rPr lang="en-US" sz="2400">
                <a:solidFill>
                  <a:srgbClr val="0000CC"/>
                </a:solidFill>
                <a:latin typeface=".VnTimeH" pitchFamily="34" charset="0"/>
              </a:rPr>
              <a:t>C¸ch m¹ng mïa thu</a:t>
            </a:r>
          </a:p>
        </p:txBody>
      </p:sp>
      <p:sp>
        <p:nvSpPr>
          <p:cNvPr id="307216" name="Text Box 16"/>
          <p:cNvSpPr txBox="1">
            <a:spLocks noChangeArrowheads="1"/>
          </p:cNvSpPr>
          <p:nvPr/>
        </p:nvSpPr>
        <p:spPr bwMode="auto">
          <a:xfrm>
            <a:off x="228600" y="1827213"/>
            <a:ext cx="89154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2. Khëi nghÜa giµnh chÝnh quyÒn</a:t>
            </a:r>
          </a:p>
          <a:p>
            <a:pPr marL="342900" indent="-342900" algn="l" eaLnBrk="1" hangingPunct="1">
              <a:spcBef>
                <a:spcPct val="50000"/>
              </a:spcBef>
            </a:pPr>
            <a:endParaRPr lang="en-US" sz="28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1280" name="Text Box 18"/>
          <p:cNvSpPr txBox="1">
            <a:spLocks noChangeArrowheads="1"/>
          </p:cNvSpPr>
          <p:nvPr/>
        </p:nvSpPr>
        <p:spPr bwMode="auto">
          <a:xfrm>
            <a:off x="-228600" y="2330450"/>
            <a:ext cx="944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</a:p>
        </p:txBody>
      </p:sp>
      <p:sp>
        <p:nvSpPr>
          <p:cNvPr id="307217" name="Text Box 17"/>
          <p:cNvSpPr txBox="1">
            <a:spLocks noChangeArrowheads="1"/>
          </p:cNvSpPr>
          <p:nvPr/>
        </p:nvSpPr>
        <p:spPr bwMode="auto">
          <a:xfrm>
            <a:off x="0" y="2376488"/>
            <a:ext cx="891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* Khëi nghÜa ë Hµ Néi ngµy 19 – 8 -1945</a:t>
            </a:r>
          </a:p>
        </p:txBody>
      </p:sp>
      <p:pic>
        <p:nvPicPr>
          <p:cNvPr id="307221" name="Picture 21" descr="vietnam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375" y="2743200"/>
            <a:ext cx="30956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2" name="AutoShape 32"/>
          <p:cNvSpPr>
            <a:spLocks noChangeArrowheads="1"/>
          </p:cNvSpPr>
          <p:nvPr/>
        </p:nvSpPr>
        <p:spPr bwMode="auto">
          <a:xfrm>
            <a:off x="6934200" y="3048000"/>
            <a:ext cx="228600" cy="152400"/>
          </a:xfrm>
          <a:prstGeom prst="star5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50212" name="Picture 4" descr="avatar">
            <a:hlinkClick r:id="rId2"/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5486400"/>
          </a:xfrm>
        </p:spPr>
      </p:pic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0" y="5486400"/>
            <a:ext cx="9448800" cy="106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  <a:r>
              <a:rPr lang="en-US" sz="3200">
                <a:latin typeface=".VnTime" pitchFamily="34" charset="0"/>
              </a:rPr>
              <a:t>Ngµy 18-8-1945, c¶ Hµ Néi xuÊt hiÖn cê ®á sao vµng, trµn ngËp khÝ thÕ c¸ch m¹ng.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pic>
        <p:nvPicPr>
          <p:cNvPr id="13315" name="Picture 4" descr="dff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810000"/>
          </a:xfrm>
          <a:prstGeom prst="rect">
            <a:avLst/>
          </a:prstGeom>
          <a:solidFill>
            <a:srgbClr val="00FFCC"/>
          </a:solidFill>
          <a:ln w="9525">
            <a:noFill/>
            <a:miter lim="800000"/>
            <a:headEnd/>
            <a:tailEnd/>
          </a:ln>
        </p:spPr>
      </p:pic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0" y="3810000"/>
            <a:ext cx="9144000" cy="230822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S¸ng ngµy 19-8-1945, hµng chôc v¹n nh©n d©n Hµ Néi xuèng ®­êng biÓu d­¬ng lùc l­îng. ĐÕn tr­a, ®¹i diÖn uû ban khëi nghÜa ®äc lêi kªu gäi khëi nghÜa giµnh chÝnh quyÒn. Ngay sau ®ã, cuéc mÝt tinh biÕn thµnh cuéc biÓu t×nh vò trang c­íp chÝnh quyÒn. QuÇn chóng víi sù hç trî cña c¸c ®éi tù vÖ chiÕn ®Êu ®· x«ng vµo chiÕm c¸c c¬ quan ®Çu n·o cña kÎ thï.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39" name="Picture 4" descr="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0" y="5902325"/>
            <a:ext cx="9144000" cy="955675"/>
          </a:xfrm>
          <a:prstGeom prst="rect">
            <a:avLst/>
          </a:prstGeom>
          <a:solidFill>
            <a:schemeClr val="accent1"/>
          </a:solidFill>
          <a:ln w="9525" algn="ctr">
            <a:solidFill>
              <a:srgbClr val="00FF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.VnTime" pitchFamily="34" charset="0"/>
              </a:rPr>
              <a:t>    </a:t>
            </a:r>
            <a:r>
              <a:rPr lang="en-US" sz="2800">
                <a:latin typeface=".VnTime" pitchFamily="34" charset="0"/>
              </a:rPr>
              <a:t>Đoµn biÓu tinh kÐo ®Õn Phñ Kh©m sai, lÝnh B¶o an ë ®©y ®· ®­îc lÖnh s·n sµng næ sóng.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FFFF"/>
            </a:gs>
            <a:gs pos="100000">
              <a:srgbClr val="FF7DD4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4997</TotalTime>
  <Words>1381</Words>
  <Application>Microsoft PowerPoint</Application>
  <PresentationFormat>On-screen Show (4:3)</PresentationFormat>
  <Paragraphs>154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Verdana</vt:lpstr>
      <vt:lpstr>Arial</vt:lpstr>
      <vt:lpstr>Garamond</vt:lpstr>
      <vt:lpstr>Wingdings</vt:lpstr>
      <vt:lpstr>Arial Black</vt:lpstr>
      <vt:lpstr>Times New Roman</vt:lpstr>
      <vt:lpstr>.VnTime</vt:lpstr>
      <vt:lpstr>.VnTimeH</vt:lpstr>
      <vt:lpstr>Edge</vt:lpstr>
      <vt:lpstr>Default Design</vt:lpstr>
      <vt:lpstr>Fireworks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HangDuc</dc:creator>
  <cp:lastModifiedBy>CSTeam</cp:lastModifiedBy>
  <cp:revision>275</cp:revision>
  <dcterms:created xsi:type="dcterms:W3CDTF">2005-07-10T17:04:07Z</dcterms:created>
  <dcterms:modified xsi:type="dcterms:W3CDTF">2016-06-30T02:40:25Z</dcterms:modified>
</cp:coreProperties>
</file>